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1"/>
  </p:notesMasterIdLst>
  <p:handoutMasterIdLst>
    <p:handoutMasterId r:id="rId32"/>
  </p:handoutMasterIdLst>
  <p:sldIdLst>
    <p:sldId id="338" r:id="rId2"/>
    <p:sldId id="396" r:id="rId3"/>
    <p:sldId id="292" r:id="rId4"/>
    <p:sldId id="330" r:id="rId5"/>
    <p:sldId id="342" r:id="rId6"/>
    <p:sldId id="407" r:id="rId7"/>
    <p:sldId id="320" r:id="rId8"/>
    <p:sldId id="372" r:id="rId9"/>
    <p:sldId id="279" r:id="rId10"/>
    <p:sldId id="370" r:id="rId11"/>
    <p:sldId id="375" r:id="rId12"/>
    <p:sldId id="343" r:id="rId13"/>
    <p:sldId id="417" r:id="rId14"/>
    <p:sldId id="402" r:id="rId15"/>
    <p:sldId id="420" r:id="rId16"/>
    <p:sldId id="361" r:id="rId17"/>
    <p:sldId id="432" r:id="rId18"/>
    <p:sldId id="391" r:id="rId19"/>
    <p:sldId id="392" r:id="rId20"/>
    <p:sldId id="431" r:id="rId21"/>
    <p:sldId id="418" r:id="rId22"/>
    <p:sldId id="395" r:id="rId23"/>
    <p:sldId id="382" r:id="rId24"/>
    <p:sldId id="379" r:id="rId25"/>
    <p:sldId id="380" r:id="rId26"/>
    <p:sldId id="319" r:id="rId27"/>
    <p:sldId id="272" r:id="rId28"/>
    <p:sldId id="383" r:id="rId29"/>
    <p:sldId id="347" r:id="rId3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7C1"/>
    <a:srgbClr val="7F7F7F"/>
    <a:srgbClr val="000000"/>
    <a:srgbClr val="808080"/>
    <a:srgbClr val="F15A24"/>
    <a:srgbClr val="FFFFFF"/>
    <a:srgbClr val="FBFBFB"/>
    <a:srgbClr val="DBDBDB"/>
    <a:srgbClr val="FFF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61" autoAdjust="0"/>
    <p:restoredTop sz="90965" autoAdjust="0"/>
  </p:normalViewPr>
  <p:slideViewPr>
    <p:cSldViewPr snapToGrid="0" showGuides="1">
      <p:cViewPr varScale="1">
        <p:scale>
          <a:sx n="41" d="100"/>
          <a:sy n="41" d="100"/>
        </p:scale>
        <p:origin x="66" y="816"/>
      </p:cViewPr>
      <p:guideLst>
        <p:guide orient="horz" pos="3648"/>
        <p:guide pos="3840"/>
      </p:guideLst>
    </p:cSldViewPr>
  </p:slideViewPr>
  <p:notesTextViewPr>
    <p:cViewPr>
      <p:scale>
        <a:sx n="1" d="1"/>
        <a:sy n="1" d="1"/>
      </p:scale>
      <p:origin x="0" y="0"/>
    </p:cViewPr>
  </p:notesTextViewPr>
  <p:sorterViewPr>
    <p:cViewPr>
      <p:scale>
        <a:sx n="70" d="100"/>
        <a:sy n="70" d="100"/>
      </p:scale>
      <p:origin x="0" y="0"/>
    </p:cViewPr>
  </p:sorterViewPr>
  <p:notesViewPr>
    <p:cSldViewPr snapToGrid="0" showGuides="1">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1"/>
            <a:ext cx="3011699" cy="463408"/>
          </a:xfrm>
          <a:prstGeom prst="rect">
            <a:avLst/>
          </a:prstGeom>
        </p:spPr>
        <p:txBody>
          <a:bodyPr vert="horz" lIns="92492" tIns="46246" rIns="92492" bIns="46246" rtlCol="0"/>
          <a:lstStyle>
            <a:lvl1pPr algn="r">
              <a:defRPr sz="1200"/>
            </a:lvl1pPr>
          </a:lstStyle>
          <a:p>
            <a:fld id="{8E781186-7C2B-4808-AC05-8CD373C85D67}" type="datetimeFigureOut">
              <a:rPr lang="en-US" smtClean="0"/>
              <a:t>2/19/2021</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F9ACF690-37AE-4F3D-A4F9-C7BC7A6324D5}" type="slidenum">
              <a:rPr lang="en-US" smtClean="0"/>
              <a:t>‹#›</a:t>
            </a:fld>
            <a:endParaRPr lang="en-US"/>
          </a:p>
        </p:txBody>
      </p:sp>
    </p:spTree>
    <p:extLst>
      <p:ext uri="{BB962C8B-B14F-4D97-AF65-F5344CB8AC3E}">
        <p14:creationId xmlns:p14="http://schemas.microsoft.com/office/powerpoint/2010/main" val="4076361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1"/>
            <a:ext cx="3011699" cy="463408"/>
          </a:xfrm>
          <a:prstGeom prst="rect">
            <a:avLst/>
          </a:prstGeom>
        </p:spPr>
        <p:txBody>
          <a:bodyPr vert="horz" lIns="92492" tIns="46246" rIns="92492" bIns="46246" rtlCol="0"/>
          <a:lstStyle>
            <a:lvl1pPr algn="r">
              <a:defRPr sz="1200"/>
            </a:lvl1pPr>
          </a:lstStyle>
          <a:p>
            <a:fld id="{F0151DCA-F636-4770-B751-C95293C375C6}" type="datetimeFigureOut">
              <a:rPr lang="en-US" smtClean="0"/>
              <a:t>2/19/2021</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0"/>
            <a:ext cx="5560060" cy="3636706"/>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72597D1-B4BD-4F39-AECD-0B5A10E73E64}" type="slidenum">
              <a:rPr lang="en-US" smtClean="0"/>
              <a:t>‹#›</a:t>
            </a:fld>
            <a:endParaRPr lang="en-US"/>
          </a:p>
        </p:txBody>
      </p:sp>
    </p:spTree>
    <p:extLst>
      <p:ext uri="{BB962C8B-B14F-4D97-AF65-F5344CB8AC3E}">
        <p14:creationId xmlns:p14="http://schemas.microsoft.com/office/powerpoint/2010/main" val="2289681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store and protect compliance data in the cloud, more securely with 80% lower costs than conventional cloud storage from AWS, Azure etc.</a:t>
            </a:r>
          </a:p>
          <a:p>
            <a:endParaRPr lang="en-US" dirty="0"/>
          </a:p>
        </p:txBody>
      </p:sp>
      <p:sp>
        <p:nvSpPr>
          <p:cNvPr id="4" name="Slide Number Placeholder 3"/>
          <p:cNvSpPr>
            <a:spLocks noGrp="1"/>
          </p:cNvSpPr>
          <p:nvPr>
            <p:ph type="sldNum" sz="quarter" idx="5"/>
          </p:nvPr>
        </p:nvSpPr>
        <p:spPr/>
        <p:txBody>
          <a:bodyPr/>
          <a:lstStyle/>
          <a:p>
            <a:fld id="{E72597D1-B4BD-4F39-AECD-0B5A10E73E64}" type="slidenum">
              <a:rPr lang="en-US" smtClean="0"/>
              <a:t>2</a:t>
            </a:fld>
            <a:endParaRPr lang="en-US"/>
          </a:p>
        </p:txBody>
      </p:sp>
    </p:spTree>
    <p:extLst>
      <p:ext uri="{BB962C8B-B14F-4D97-AF65-F5344CB8AC3E}">
        <p14:creationId xmlns:p14="http://schemas.microsoft.com/office/powerpoint/2010/main" val="4151793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2597D1-B4BD-4F39-AECD-0B5A10E73E64}" type="slidenum">
              <a:rPr lang="en-US" smtClean="0"/>
              <a:t>13</a:t>
            </a:fld>
            <a:endParaRPr lang="en-US"/>
          </a:p>
        </p:txBody>
      </p:sp>
    </p:spTree>
    <p:extLst>
      <p:ext uri="{BB962C8B-B14F-4D97-AF65-F5344CB8AC3E}">
        <p14:creationId xmlns:p14="http://schemas.microsoft.com/office/powerpoint/2010/main" val="392240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1: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1:notes"/>
          <p:cNvSpPr txBox="1">
            <a:spLocks noGrp="1"/>
          </p:cNvSpPr>
          <p:nvPr>
            <p:ph type="body" idx="1"/>
          </p:nvPr>
        </p:nvSpPr>
        <p:spPr>
          <a:xfrm>
            <a:off x="695008" y="4444860"/>
            <a:ext cx="5560060" cy="3636706"/>
          </a:xfrm>
          <a:prstGeom prst="rect">
            <a:avLst/>
          </a:prstGeom>
          <a:noFill/>
          <a:ln>
            <a:noFill/>
          </a:ln>
        </p:spPr>
        <p:txBody>
          <a:bodyPr spcFirstLastPara="1" wrap="square" lIns="92476" tIns="46226" rIns="92476" bIns="46226" anchor="t" anchorCtr="0">
            <a:noAutofit/>
          </a:bodyPr>
          <a:lstStyle/>
          <a:p>
            <a:pPr>
              <a:buSzPts val="1400"/>
            </a:pPr>
            <a:endParaRPr dirty="0"/>
          </a:p>
        </p:txBody>
      </p:sp>
      <p:sp>
        <p:nvSpPr>
          <p:cNvPr id="242" name="Google Shape;242;p11:notes"/>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buSzPts val="1400"/>
            </a:pPr>
            <a:fld id="{00000000-1234-1234-1234-123412341234}" type="slidenum">
              <a:rPr lang="en-US"/>
              <a:pPr>
                <a:buSzPts val="1400"/>
              </a:pPr>
              <a:t>20</a:t>
            </a:fld>
            <a:endParaRPr/>
          </a:p>
        </p:txBody>
      </p:sp>
    </p:spTree>
    <p:extLst>
      <p:ext uri="{BB962C8B-B14F-4D97-AF65-F5344CB8AC3E}">
        <p14:creationId xmlns:p14="http://schemas.microsoft.com/office/powerpoint/2010/main" val="125294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2597D1-B4BD-4F39-AECD-0B5A10E73E64}" type="slidenum">
              <a:rPr lang="en-US" smtClean="0"/>
              <a:t>21</a:t>
            </a:fld>
            <a:endParaRPr lang="en-US"/>
          </a:p>
        </p:txBody>
      </p:sp>
    </p:spTree>
    <p:extLst>
      <p:ext uri="{BB962C8B-B14F-4D97-AF65-F5344CB8AC3E}">
        <p14:creationId xmlns:p14="http://schemas.microsoft.com/office/powerpoint/2010/main" val="3309196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2597D1-B4BD-4F39-AECD-0B5A10E73E64}" type="slidenum">
              <a:rPr lang="en-US" smtClean="0"/>
              <a:t>22</a:t>
            </a:fld>
            <a:endParaRPr lang="en-US"/>
          </a:p>
        </p:txBody>
      </p:sp>
    </p:spTree>
    <p:extLst>
      <p:ext uri="{BB962C8B-B14F-4D97-AF65-F5344CB8AC3E}">
        <p14:creationId xmlns:p14="http://schemas.microsoft.com/office/powerpoint/2010/main" val="1600847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2597D1-B4BD-4F39-AECD-0B5A10E73E64}" type="slidenum">
              <a:rPr lang="en-US" smtClean="0"/>
              <a:t>23</a:t>
            </a:fld>
            <a:endParaRPr lang="en-US"/>
          </a:p>
        </p:txBody>
      </p:sp>
    </p:spTree>
    <p:extLst>
      <p:ext uri="{BB962C8B-B14F-4D97-AF65-F5344CB8AC3E}">
        <p14:creationId xmlns:p14="http://schemas.microsoft.com/office/powerpoint/2010/main" val="1449661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2597D1-B4BD-4F39-AECD-0B5A10E73E64}" type="slidenum">
              <a:rPr lang="en-US" smtClean="0"/>
              <a:t>24</a:t>
            </a:fld>
            <a:endParaRPr lang="en-US"/>
          </a:p>
        </p:txBody>
      </p:sp>
    </p:spTree>
    <p:extLst>
      <p:ext uri="{BB962C8B-B14F-4D97-AF65-F5344CB8AC3E}">
        <p14:creationId xmlns:p14="http://schemas.microsoft.com/office/powerpoint/2010/main" val="844478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2597D1-B4BD-4F39-AECD-0B5A10E73E64}" type="slidenum">
              <a:rPr lang="en-US" smtClean="0"/>
              <a:t>25</a:t>
            </a:fld>
            <a:endParaRPr lang="en-US"/>
          </a:p>
        </p:txBody>
      </p:sp>
    </p:spTree>
    <p:extLst>
      <p:ext uri="{BB962C8B-B14F-4D97-AF65-F5344CB8AC3E}">
        <p14:creationId xmlns:p14="http://schemas.microsoft.com/office/powerpoint/2010/main" val="2509849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Describe the software components</a:t>
            </a:r>
          </a:p>
          <a:p>
            <a:endParaRPr lang="en-US" dirty="0"/>
          </a:p>
          <a:p>
            <a:r>
              <a:rPr lang="en-US" dirty="0"/>
              <a:t>File System Watch</a:t>
            </a:r>
          </a:p>
          <a:p>
            <a:endParaRPr lang="en-US" dirty="0"/>
          </a:p>
          <a:p>
            <a:r>
              <a:rPr lang="en-US" dirty="0" err="1"/>
              <a:t>Assureon</a:t>
            </a:r>
            <a:r>
              <a:rPr lang="en-US" dirty="0"/>
              <a:t> Sync</a:t>
            </a:r>
          </a:p>
          <a:p>
            <a:endParaRPr lang="en-US" dirty="0"/>
          </a:p>
          <a:p>
            <a:r>
              <a:rPr lang="en-US" dirty="0" err="1"/>
              <a:t>Assureon</a:t>
            </a:r>
            <a:r>
              <a:rPr lang="en-US" dirty="0"/>
              <a:t> Explorer</a:t>
            </a:r>
          </a:p>
          <a:p>
            <a:pPr defTabSz="924916">
              <a:defRPr/>
            </a:pPr>
            <a:r>
              <a:rPr lang="en-US" dirty="0"/>
              <a:t>See what files exist on the volume and restore any item</a:t>
            </a:r>
          </a:p>
          <a:p>
            <a:endParaRPr lang="en-US" dirty="0"/>
          </a:p>
          <a:p>
            <a:r>
              <a:rPr lang="en-US" dirty="0"/>
              <a:t>Policy Manager</a:t>
            </a:r>
          </a:p>
          <a:p>
            <a:endParaRPr lang="en-US" sz="2400" dirty="0">
              <a:latin typeface="Avenir LT 65 Medium" panose="02000603020000020003" pitchFamily="2" charset="0"/>
            </a:endParaRPr>
          </a:p>
          <a:p>
            <a:r>
              <a:rPr lang="en-US" sz="2400" dirty="0">
                <a:latin typeface="Avenir LT 65 Medium" panose="02000603020000020003" pitchFamily="2" charset="0"/>
              </a:rPr>
              <a:t>SPEAK TO THE TAB FUNCTION in the Client options screen</a:t>
            </a:r>
          </a:p>
          <a:p>
            <a:r>
              <a:rPr lang="en-US" sz="2400" dirty="0">
                <a:latin typeface="Avenir LT 65 Medium" panose="02000603020000020003" pitchFamily="2" charset="0"/>
              </a:rPr>
              <a:t>Backup or not backup </a:t>
            </a:r>
          </a:p>
          <a:p>
            <a:pPr lvl="1"/>
            <a:r>
              <a:rPr lang="en-US" sz="2000" dirty="0">
                <a:latin typeface="Avenir LT 65 Medium" panose="02000603020000020003" pitchFamily="2" charset="0"/>
              </a:rPr>
              <a:t>Identical copy of original in backup</a:t>
            </a:r>
          </a:p>
          <a:p>
            <a:r>
              <a:rPr lang="en-US" sz="2400" dirty="0">
                <a:latin typeface="Avenir LT 65 Medium" panose="02000603020000020003" pitchFamily="2" charset="0"/>
              </a:rPr>
              <a:t>Virtualize or not virtualize</a:t>
            </a:r>
          </a:p>
          <a:p>
            <a:pPr lvl="1"/>
            <a:r>
              <a:rPr lang="en-US" sz="2000" dirty="0">
                <a:latin typeface="Avenir LT 65 Medium" panose="02000603020000020003" pitchFamily="2" charset="0"/>
              </a:rPr>
              <a:t>Original is now a VDF</a:t>
            </a:r>
          </a:p>
          <a:p>
            <a:r>
              <a:rPr lang="en-US" sz="2400" dirty="0">
                <a:latin typeface="Avenir LT 65 Medium" panose="02000603020000020003" pitchFamily="2" charset="0"/>
              </a:rPr>
              <a:t>Schedule timing and frequency or on-demand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72597D1-B4BD-4F39-AECD-0B5A10E73E64}" type="slidenum">
              <a:rPr lang="en-US" smtClean="0"/>
              <a:t>26</a:t>
            </a:fld>
            <a:endParaRPr lang="en-US"/>
          </a:p>
        </p:txBody>
      </p:sp>
    </p:spTree>
    <p:extLst>
      <p:ext uri="{BB962C8B-B14F-4D97-AF65-F5344CB8AC3E}">
        <p14:creationId xmlns:p14="http://schemas.microsoft.com/office/powerpoint/2010/main" val="2996347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a:t>
            </a:r>
            <a:r>
              <a:rPr lang="en-US" dirty="0" err="1"/>
              <a:t>Opex</a:t>
            </a:r>
            <a:r>
              <a:rPr lang="en-US" dirty="0"/>
              <a:t> heavy model.</a:t>
            </a:r>
          </a:p>
          <a:p>
            <a:endParaRPr lang="en-US" dirty="0"/>
          </a:p>
          <a:p>
            <a:r>
              <a:rPr lang="en-US" dirty="0"/>
              <a:t>In this deployment model you ghost entire servers to the cloud, where you rent compute and storage.</a:t>
            </a:r>
          </a:p>
          <a:p>
            <a:endParaRPr lang="en-US" dirty="0"/>
          </a:p>
          <a:p>
            <a:r>
              <a:rPr lang="en-US" dirty="0"/>
              <a:t>But if 80% of your data is mostly inactive unstructured data, every time you replicate the data for different use cases, such as training and disaster recovery, you are duplicating the static data again and again which us highly wasteful of capacity. </a:t>
            </a:r>
          </a:p>
          <a:p>
            <a:endParaRPr lang="en-US" dirty="0"/>
          </a:p>
          <a:p>
            <a:pPr defTabSz="924916">
              <a:defRPr/>
            </a:pPr>
            <a:r>
              <a:rPr lang="en-US" dirty="0"/>
              <a:t>So long as you trust it is impossible to alter, damage or erase an image, how many copies of it do you REALLY need?</a:t>
            </a:r>
          </a:p>
          <a:p>
            <a:pPr defTabSz="924916">
              <a:defRPr/>
            </a:pPr>
            <a:endParaRPr lang="en-US" dirty="0"/>
          </a:p>
          <a:p>
            <a:r>
              <a:rPr lang="en-US" dirty="0"/>
              <a:t>Over time, the </a:t>
            </a:r>
            <a:r>
              <a:rPr lang="en-US" dirty="0" err="1"/>
              <a:t>Opex</a:t>
            </a:r>
            <a:r>
              <a:rPr lang="en-US" dirty="0"/>
              <a:t> is high and tends to grow, because the growth in data outstrips the fall in storage prices.</a:t>
            </a:r>
          </a:p>
        </p:txBody>
      </p:sp>
      <p:sp>
        <p:nvSpPr>
          <p:cNvPr id="4" name="Slide Number Placeholder 3"/>
          <p:cNvSpPr>
            <a:spLocks noGrp="1"/>
          </p:cNvSpPr>
          <p:nvPr>
            <p:ph type="sldNum" sz="quarter" idx="5"/>
          </p:nvPr>
        </p:nvSpPr>
        <p:spPr/>
        <p:txBody>
          <a:bodyPr/>
          <a:lstStyle/>
          <a:p>
            <a:fld id="{E72597D1-B4BD-4F39-AECD-0B5A10E73E64}" type="slidenum">
              <a:rPr lang="en-US" smtClean="0"/>
              <a:t>27</a:t>
            </a:fld>
            <a:endParaRPr lang="en-US"/>
          </a:p>
        </p:txBody>
      </p:sp>
    </p:spTree>
    <p:extLst>
      <p:ext uri="{BB962C8B-B14F-4D97-AF65-F5344CB8AC3E}">
        <p14:creationId xmlns:p14="http://schemas.microsoft.com/office/powerpoint/2010/main" val="4272945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2597D1-B4BD-4F39-AECD-0B5A10E73E64}" type="slidenum">
              <a:rPr lang="en-US" smtClean="0"/>
              <a:t>3</a:t>
            </a:fld>
            <a:endParaRPr lang="en-US"/>
          </a:p>
        </p:txBody>
      </p:sp>
    </p:spTree>
    <p:extLst>
      <p:ext uri="{BB962C8B-B14F-4D97-AF65-F5344CB8AC3E}">
        <p14:creationId xmlns:p14="http://schemas.microsoft.com/office/powerpoint/2010/main" val="267020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2597D1-B4BD-4F39-AECD-0B5A10E73E64}" type="slidenum">
              <a:rPr lang="en-US" smtClean="0"/>
              <a:t>4</a:t>
            </a:fld>
            <a:endParaRPr lang="en-US"/>
          </a:p>
        </p:txBody>
      </p:sp>
    </p:spTree>
    <p:extLst>
      <p:ext uri="{BB962C8B-B14F-4D97-AF65-F5344CB8AC3E}">
        <p14:creationId xmlns:p14="http://schemas.microsoft.com/office/powerpoint/2010/main" val="2189162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2597D1-B4BD-4F39-AECD-0B5A10E73E64}" type="slidenum">
              <a:rPr lang="en-US" smtClean="0"/>
              <a:t>6</a:t>
            </a:fld>
            <a:endParaRPr lang="en-US"/>
          </a:p>
        </p:txBody>
      </p:sp>
    </p:spTree>
    <p:extLst>
      <p:ext uri="{BB962C8B-B14F-4D97-AF65-F5344CB8AC3E}">
        <p14:creationId xmlns:p14="http://schemas.microsoft.com/office/powerpoint/2010/main" val="132791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a:t>
            </a:r>
            <a:r>
              <a:rPr lang="en-US" dirty="0" err="1"/>
              <a:t>Opex</a:t>
            </a:r>
            <a:r>
              <a:rPr lang="en-US" dirty="0"/>
              <a:t> heavy model.</a:t>
            </a:r>
          </a:p>
          <a:p>
            <a:endParaRPr lang="en-US" dirty="0"/>
          </a:p>
          <a:p>
            <a:r>
              <a:rPr lang="en-US" dirty="0"/>
              <a:t>In this deployment model you ghost entire servers to the cloud, where you rent compute and storage.</a:t>
            </a:r>
          </a:p>
          <a:p>
            <a:endParaRPr lang="en-US" dirty="0"/>
          </a:p>
          <a:p>
            <a:r>
              <a:rPr lang="en-US" dirty="0"/>
              <a:t>But if 80% of your data is mostly inactive unstructured data, every time you replicate the data for different use cases, such as training and disaster recovery, you are duplicating the static data again and again which is highly wasteful of capacity. </a:t>
            </a:r>
          </a:p>
          <a:p>
            <a:endParaRPr lang="en-US" dirty="0"/>
          </a:p>
          <a:p>
            <a:pPr defTabSz="924916">
              <a:defRPr/>
            </a:pPr>
            <a:r>
              <a:rPr lang="en-US" dirty="0"/>
              <a:t>So long as you trust it is impossible to alter, damage or erase an image, how many copies of it do you REALLY need?</a:t>
            </a:r>
          </a:p>
          <a:p>
            <a:pPr defTabSz="924916">
              <a:defRPr/>
            </a:pPr>
            <a:endParaRPr lang="en-US" dirty="0"/>
          </a:p>
          <a:p>
            <a:r>
              <a:rPr lang="en-US" dirty="0"/>
              <a:t>Over time, the </a:t>
            </a:r>
            <a:r>
              <a:rPr lang="en-US" dirty="0" err="1"/>
              <a:t>Opex</a:t>
            </a:r>
            <a:r>
              <a:rPr lang="en-US" dirty="0"/>
              <a:t> is high and tends to grow, because the growth in data outstrips the fall in storage prices.</a:t>
            </a:r>
          </a:p>
        </p:txBody>
      </p:sp>
      <p:sp>
        <p:nvSpPr>
          <p:cNvPr id="4" name="Slide Number Placeholder 3"/>
          <p:cNvSpPr>
            <a:spLocks noGrp="1"/>
          </p:cNvSpPr>
          <p:nvPr>
            <p:ph type="sldNum" sz="quarter" idx="5"/>
          </p:nvPr>
        </p:nvSpPr>
        <p:spPr/>
        <p:txBody>
          <a:bodyPr/>
          <a:lstStyle/>
          <a:p>
            <a:fld id="{E72597D1-B4BD-4F39-AECD-0B5A10E73E64}" type="slidenum">
              <a:rPr lang="en-US" smtClean="0"/>
              <a:t>8</a:t>
            </a:fld>
            <a:endParaRPr lang="en-US"/>
          </a:p>
        </p:txBody>
      </p:sp>
    </p:spTree>
    <p:extLst>
      <p:ext uri="{BB962C8B-B14F-4D97-AF65-F5344CB8AC3E}">
        <p14:creationId xmlns:p14="http://schemas.microsoft.com/office/powerpoint/2010/main" val="2365145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2597D1-B4BD-4F39-AECD-0B5A10E73E64}" type="slidenum">
              <a:rPr lang="en-US" smtClean="0"/>
              <a:t>9</a:t>
            </a:fld>
            <a:endParaRPr lang="en-US"/>
          </a:p>
        </p:txBody>
      </p:sp>
    </p:spTree>
    <p:extLst>
      <p:ext uri="{BB962C8B-B14F-4D97-AF65-F5344CB8AC3E}">
        <p14:creationId xmlns:p14="http://schemas.microsoft.com/office/powerpoint/2010/main" val="3837005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2597D1-B4BD-4F39-AECD-0B5A10E73E64}" type="slidenum">
              <a:rPr lang="en-US" smtClean="0"/>
              <a:t>10</a:t>
            </a:fld>
            <a:endParaRPr lang="en-US"/>
          </a:p>
        </p:txBody>
      </p:sp>
    </p:spTree>
    <p:extLst>
      <p:ext uri="{BB962C8B-B14F-4D97-AF65-F5344CB8AC3E}">
        <p14:creationId xmlns:p14="http://schemas.microsoft.com/office/powerpoint/2010/main" val="3892523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Avenir LT Std 65 Medium" panose="020B0603020203020204" pitchFamily="34" charset="0"/>
              </a:rPr>
              <a:t>How is your Cloud “backup” safer in our Vaults?</a:t>
            </a:r>
            <a:endParaRPr lang="en-US" dirty="0"/>
          </a:p>
        </p:txBody>
      </p:sp>
      <p:sp>
        <p:nvSpPr>
          <p:cNvPr id="4" name="Slide Number Placeholder 3"/>
          <p:cNvSpPr>
            <a:spLocks noGrp="1"/>
          </p:cNvSpPr>
          <p:nvPr>
            <p:ph type="sldNum" sz="quarter" idx="5"/>
          </p:nvPr>
        </p:nvSpPr>
        <p:spPr/>
        <p:txBody>
          <a:bodyPr/>
          <a:lstStyle/>
          <a:p>
            <a:fld id="{E72597D1-B4BD-4F39-AECD-0B5A10E73E64}" type="slidenum">
              <a:rPr lang="en-US" smtClean="0"/>
              <a:t>11</a:t>
            </a:fld>
            <a:endParaRPr lang="en-US"/>
          </a:p>
        </p:txBody>
      </p:sp>
    </p:spTree>
    <p:extLst>
      <p:ext uri="{BB962C8B-B14F-4D97-AF65-F5344CB8AC3E}">
        <p14:creationId xmlns:p14="http://schemas.microsoft.com/office/powerpoint/2010/main" val="1863469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ts val="1400"/>
            </a:pPr>
            <a:r>
              <a:rPr lang="en-US" dirty="0"/>
              <a:t>As we mentioned earlier, a</a:t>
            </a:r>
            <a:r>
              <a:rPr lang="en-US" b="0" dirty="0"/>
              <a:t>vailability </a:t>
            </a:r>
            <a:r>
              <a:rPr lang="en-US" dirty="0"/>
              <a:t>has to do with how quickly after a failure or ransomware attack a company’s data can be restored from a backup and the system can return to full operation.</a:t>
            </a:r>
          </a:p>
          <a:p>
            <a:pPr>
              <a:buSzPts val="1400"/>
            </a:pPr>
            <a:endParaRPr lang="en-US" dirty="0"/>
          </a:p>
          <a:p>
            <a:pPr>
              <a:buSzPts val="1400"/>
            </a:pPr>
            <a:r>
              <a:rPr lang="en-US" dirty="0"/>
              <a:t>Having a backup is great, but if it takes forever to restore it to the primary server, a company can still be severely compromised and suffer enormous reputational and lost opportunity costs.  Security magazine estimated the average downtime costs of a ransomware attack for companies at $141,000 in 2019.    </a:t>
            </a:r>
          </a:p>
          <a:p>
            <a:pPr>
              <a:buSzPts val="1400"/>
            </a:pPr>
            <a:endParaRPr lang="en-US" dirty="0"/>
          </a:p>
          <a:p>
            <a:pPr>
              <a:buSzPts val="1400"/>
            </a:pPr>
            <a:r>
              <a:rPr lang="en-US" dirty="0"/>
              <a:t>Let’s take a typical example… a company that has 4 Terabytes of unstructured data – say roughly 800,000 files of 5 </a:t>
            </a:r>
            <a:r>
              <a:rPr lang="en-US" dirty="0" err="1"/>
              <a:t>MBytes</a:t>
            </a:r>
            <a:r>
              <a:rPr lang="en-US" dirty="0"/>
              <a:t> each.  And let’s assume they have a cloud backup of all that data, but then they suffer a primary server failure or ransomware attack.  They’re protected, because they have the backup, but they now have to download that entire 4 Terabytes of data over their internet connection. </a:t>
            </a:r>
          </a:p>
          <a:p>
            <a:pPr>
              <a:buSzPts val="1400"/>
            </a:pPr>
            <a:endParaRPr lang="en-US" dirty="0"/>
          </a:p>
          <a:p>
            <a:pPr>
              <a:buSzPts val="1400"/>
            </a:pPr>
            <a:r>
              <a:rPr lang="en-US" dirty="0"/>
              <a:t>If they have a typical 50 mega bits per second connection, it will actually take OVER 7 DAYS to re-download all that data!  And during that time they are effectively off-line and non-operational.  </a:t>
            </a:r>
          </a:p>
          <a:p>
            <a:pPr defTabSz="924916">
              <a:buClr>
                <a:srgbClr val="000000"/>
              </a:buClr>
              <a:buSzPts val="1400"/>
              <a:defRPr/>
            </a:pPr>
            <a:r>
              <a:rPr lang="en-US" dirty="0"/>
              <a:t>Even if the company has a high speed connection of 200 mega bits per second, it will still take ALMOST 2 FULL DAYS to download the data.   </a:t>
            </a:r>
          </a:p>
          <a:p>
            <a:pPr>
              <a:buSzPts val="1400"/>
            </a:pPr>
            <a:endParaRPr lang="en-US" dirty="0"/>
          </a:p>
          <a:p>
            <a:pPr>
              <a:buSzPts val="1400"/>
            </a:pPr>
            <a:r>
              <a:rPr lang="en-US" dirty="0"/>
              <a:t>These are not just arbitrary examples.  There are cases reported in the news with some frequency where companies have taken multiple days to up to a full week of more to restore operations following an attack.  </a:t>
            </a:r>
          </a:p>
          <a:p>
            <a:pPr>
              <a:buSzPts val="1400"/>
            </a:pPr>
            <a:endParaRPr lang="en-US" dirty="0"/>
          </a:p>
          <a:p>
            <a:pPr>
              <a:buSzPts val="1400"/>
            </a:pPr>
            <a:r>
              <a:rPr lang="en-US" dirty="0"/>
              <a:t>By comparison, with restorVault, the restore process involves downloading the much smaller </a:t>
            </a:r>
            <a:r>
              <a:rPr lang="en-US" dirty="0" err="1"/>
              <a:t>Virual</a:t>
            </a:r>
            <a:r>
              <a:rPr lang="en-US" dirty="0"/>
              <a:t> Data Files or VDFs, and as soon as they are all downloaded, the system is again operational.  For the above example, a restore under a restorVault system can be accomplished in a matter of minutes.  </a:t>
            </a:r>
          </a:p>
          <a:p>
            <a:pPr>
              <a:buSzPts val="1400"/>
            </a:pPr>
            <a:endParaRPr lang="en-US" dirty="0"/>
          </a:p>
          <a:p>
            <a:pPr>
              <a:buSzPts val="1400"/>
            </a:pPr>
            <a:r>
              <a:rPr lang="en-US" dirty="0"/>
              <a:t>RestorVault reduces restore and recovery times by 500 to 1000x, helping get businesses back up and running without significant delay, and saving them the many costs of multi-day downtime.  </a:t>
            </a:r>
          </a:p>
          <a:p>
            <a:endParaRPr lang="en-US" dirty="0"/>
          </a:p>
        </p:txBody>
      </p:sp>
      <p:sp>
        <p:nvSpPr>
          <p:cNvPr id="4" name="Slide Number Placeholder 3"/>
          <p:cNvSpPr>
            <a:spLocks noGrp="1"/>
          </p:cNvSpPr>
          <p:nvPr>
            <p:ph type="sldNum" sz="quarter" idx="5"/>
          </p:nvPr>
        </p:nvSpPr>
        <p:spPr/>
        <p:txBody>
          <a:bodyPr/>
          <a:lstStyle/>
          <a:p>
            <a:fld id="{E72597D1-B4BD-4F39-AECD-0B5A10E73E64}" type="slidenum">
              <a:rPr lang="en-US" smtClean="0"/>
              <a:t>12</a:t>
            </a:fld>
            <a:endParaRPr lang="en-US"/>
          </a:p>
        </p:txBody>
      </p:sp>
    </p:spTree>
    <p:extLst>
      <p:ext uri="{BB962C8B-B14F-4D97-AF65-F5344CB8AC3E}">
        <p14:creationId xmlns:p14="http://schemas.microsoft.com/office/powerpoint/2010/main" val="974039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bg>
      <p:bgPr>
        <a:solidFill>
          <a:schemeClr val="bg1"/>
        </a:solidFill>
        <a:effectLst/>
      </p:bgPr>
    </p:bg>
    <p:spTree>
      <p:nvGrpSpPr>
        <p:cNvPr id="1" name="Shape 17"/>
        <p:cNvGrpSpPr/>
        <p:nvPr/>
      </p:nvGrpSpPr>
      <p:grpSpPr>
        <a:xfrm>
          <a:off x="0" y="0"/>
          <a:ext cx="0" cy="0"/>
          <a:chOff x="0" y="0"/>
          <a:chExt cx="0" cy="0"/>
        </a:xfrm>
      </p:grpSpPr>
      <p:pic>
        <p:nvPicPr>
          <p:cNvPr id="4" name="Google Shape;15;p30">
            <a:extLst>
              <a:ext uri="{FF2B5EF4-FFF2-40B4-BE49-F238E27FC236}">
                <a16:creationId xmlns:a16="http://schemas.microsoft.com/office/drawing/2014/main" id="{74A85C20-3F94-4032-B2D2-D2FCB4AE94FC}"/>
              </a:ext>
            </a:extLst>
          </p:cNvPr>
          <p:cNvPicPr preferRelativeResize="0"/>
          <p:nvPr userDrawn="1"/>
        </p:nvPicPr>
        <p:blipFill rotWithShape="1">
          <a:blip r:embed="rId2">
            <a:alphaModFix/>
          </a:blip>
          <a:srcRect/>
          <a:stretch/>
        </p:blipFill>
        <p:spPr>
          <a:xfrm>
            <a:off x="3717598" y="633217"/>
            <a:ext cx="4756803" cy="1427595"/>
          </a:xfrm>
          <a:prstGeom prst="rect">
            <a:avLst/>
          </a:prstGeom>
          <a:noFill/>
          <a:ln>
            <a:noFill/>
          </a:ln>
        </p:spPr>
      </p:pic>
      <p:sp>
        <p:nvSpPr>
          <p:cNvPr id="6" name="Google Shape;14;p30">
            <a:extLst>
              <a:ext uri="{FF2B5EF4-FFF2-40B4-BE49-F238E27FC236}">
                <a16:creationId xmlns:a16="http://schemas.microsoft.com/office/drawing/2014/main" id="{B8E81BCE-F58D-42F0-A356-63A3FE3810AC}"/>
              </a:ext>
            </a:extLst>
          </p:cNvPr>
          <p:cNvSpPr txBox="1"/>
          <p:nvPr userDrawn="1"/>
        </p:nvSpPr>
        <p:spPr>
          <a:xfrm>
            <a:off x="0" y="6242447"/>
            <a:ext cx="4910919" cy="615553"/>
          </a:xfrm>
          <a:prstGeom prst="rect">
            <a:avLst/>
          </a:prstGeom>
          <a:solidFill>
            <a:schemeClr val="bg1">
              <a:lumMod val="95000"/>
            </a:scheme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dirty="0">
              <a:solidFill>
                <a:schemeClr val="dk1"/>
              </a:solidFill>
              <a:latin typeface="Arial"/>
              <a:ea typeface="Arial"/>
              <a:cs typeface="Arial"/>
              <a:sym typeface="Arial"/>
            </a:endParaRPr>
          </a:p>
        </p:txBody>
      </p:sp>
      <p:sp>
        <p:nvSpPr>
          <p:cNvPr id="7" name="Google Shape;18;p31">
            <a:extLst>
              <a:ext uri="{FF2B5EF4-FFF2-40B4-BE49-F238E27FC236}">
                <a16:creationId xmlns:a16="http://schemas.microsoft.com/office/drawing/2014/main" id="{7DEB9B43-29F3-42E4-8EF4-5A701546B494}"/>
              </a:ext>
            </a:extLst>
          </p:cNvPr>
          <p:cNvSpPr txBox="1">
            <a:spLocks noGrp="1"/>
          </p:cNvSpPr>
          <p:nvPr>
            <p:ph type="ctrTitle"/>
          </p:nvPr>
        </p:nvSpPr>
        <p:spPr>
          <a:xfrm>
            <a:off x="1524000" y="2235200"/>
            <a:ext cx="9144000" cy="1353184"/>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4800" b="0" i="0" u="none" strike="noStrike" cap="none">
                <a:solidFill>
                  <a:schemeClr val="dk1"/>
                </a:solidFill>
                <a:latin typeface="Avenir LT Std 65 Medium" panose="020B0603020203020204" pitchFamily="34" charset="0"/>
                <a:ea typeface="Avenir LT Std 65 Medium" panose="020B0603020203020204" pitchFamily="34" charset="0"/>
                <a:cs typeface="Avenir LT Std 65 Medium" panose="020B0603020203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Click to edit Master title style</a:t>
            </a:r>
            <a:endParaRPr dirty="0"/>
          </a:p>
        </p:txBody>
      </p:sp>
      <p:sp>
        <p:nvSpPr>
          <p:cNvPr id="8" name="Google Shape;19;p31">
            <a:extLst>
              <a:ext uri="{FF2B5EF4-FFF2-40B4-BE49-F238E27FC236}">
                <a16:creationId xmlns:a16="http://schemas.microsoft.com/office/drawing/2014/main" id="{02D694C2-897F-47EE-A05C-C44969A8472D}"/>
              </a:ext>
            </a:extLst>
          </p:cNvPr>
          <p:cNvSpPr txBox="1">
            <a:spLocks noGrp="1"/>
          </p:cNvSpPr>
          <p:nvPr>
            <p:ph type="subTitle" idx="1"/>
          </p:nvPr>
        </p:nvSpPr>
        <p:spPr>
          <a:xfrm>
            <a:off x="1524000" y="3769169"/>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800">
                <a:latin typeface="Avenir LT Std 65 Medium" panose="020B0603020203020204" pitchFamily="34"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dirty="0"/>
              <a:t>Click to edit Master subtitle style</a:t>
            </a:r>
            <a:endParaRPr dirty="0"/>
          </a:p>
        </p:txBody>
      </p:sp>
    </p:spTree>
    <p:extLst>
      <p:ext uri="{BB962C8B-B14F-4D97-AF65-F5344CB8AC3E}">
        <p14:creationId xmlns:p14="http://schemas.microsoft.com/office/powerpoint/2010/main" val="13977550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bg>
      <p:bgPr>
        <a:solidFill>
          <a:schemeClr val="bg1"/>
        </a:solidFill>
        <a:effectLst/>
      </p:bgPr>
    </p:bg>
    <p:spTree>
      <p:nvGrpSpPr>
        <p:cNvPr id="1" name="Shape 17"/>
        <p:cNvGrpSpPr/>
        <p:nvPr/>
      </p:nvGrpSpPr>
      <p:grpSpPr>
        <a:xfrm>
          <a:off x="0" y="0"/>
          <a:ext cx="0" cy="0"/>
          <a:chOff x="0" y="0"/>
          <a:chExt cx="0" cy="0"/>
        </a:xfrm>
      </p:grpSpPr>
      <p:sp>
        <p:nvSpPr>
          <p:cNvPr id="18" name="Google Shape;18;p31"/>
          <p:cNvSpPr txBox="1">
            <a:spLocks noGrp="1"/>
          </p:cNvSpPr>
          <p:nvPr>
            <p:ph type="ctrTitle"/>
          </p:nvPr>
        </p:nvSpPr>
        <p:spPr>
          <a:xfrm>
            <a:off x="1271665" y="1347215"/>
            <a:ext cx="9648669"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Avenir LT Std 65 Medium" panose="020B0603020203020204" pitchFamily="34" charset="0"/>
                <a:ea typeface="Avenir LT Std 65 Medium" panose="020B0603020203020204" pitchFamily="34" charset="0"/>
                <a:cs typeface="Avenir LT Std 65 Medium" panose="020B0603020203020204" pitchFamily="34"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Click to edit Master title style</a:t>
            </a:r>
            <a:endParaRPr dirty="0"/>
          </a:p>
        </p:txBody>
      </p:sp>
      <p:sp>
        <p:nvSpPr>
          <p:cNvPr id="19" name="Google Shape;19;p31"/>
          <p:cNvSpPr txBox="1">
            <a:spLocks noGrp="1"/>
          </p:cNvSpPr>
          <p:nvPr>
            <p:ph type="subTitle" idx="1"/>
          </p:nvPr>
        </p:nvSpPr>
        <p:spPr>
          <a:xfrm>
            <a:off x="1271665" y="3826890"/>
            <a:ext cx="9648669"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800">
                <a:latin typeface="Avenir LT Std 65 Medium" panose="020B0603020203020204" pitchFamily="34"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dirty="0"/>
              <a:t>Click to edit Master subtitle style</a:t>
            </a:r>
            <a:endParaRPr dirty="0"/>
          </a:p>
        </p:txBody>
      </p:sp>
    </p:spTree>
    <p:extLst>
      <p:ext uri="{BB962C8B-B14F-4D97-AF65-F5344CB8AC3E}">
        <p14:creationId xmlns:p14="http://schemas.microsoft.com/office/powerpoint/2010/main" val="135189834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bg>
      <p:bgRef idx="1001">
        <a:schemeClr val="bg1"/>
      </p:bgRef>
    </p:bg>
    <p:spTree>
      <p:nvGrpSpPr>
        <p:cNvPr id="1" name="Shape 30"/>
        <p:cNvGrpSpPr/>
        <p:nvPr/>
      </p:nvGrpSpPr>
      <p:grpSpPr>
        <a:xfrm>
          <a:off x="0" y="0"/>
          <a:ext cx="0" cy="0"/>
          <a:chOff x="0" y="0"/>
          <a:chExt cx="0" cy="0"/>
        </a:xfrm>
      </p:grpSpPr>
      <p:sp>
        <p:nvSpPr>
          <p:cNvPr id="33" name="Google Shape;33;p35"/>
          <p:cNvSpPr txBox="1">
            <a:spLocks noGrp="1"/>
          </p:cNvSpPr>
          <p:nvPr>
            <p:ph type="title"/>
          </p:nvPr>
        </p:nvSpPr>
        <p:spPr>
          <a:xfrm>
            <a:off x="289560" y="130165"/>
            <a:ext cx="11612880" cy="84911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000" b="0" i="0" u="none" strike="noStrike" cap="none">
                <a:solidFill>
                  <a:schemeClr val="dk1"/>
                </a:solidFill>
                <a:latin typeface="Avenir LT 65 Medium" panose="02000603020000020003" pitchFamily="2" charset="0"/>
                <a:ea typeface="Avenir LT 65 Medium" panose="02000603020000020003" pitchFamily="2" charset="0"/>
                <a:cs typeface="Avenir LT 65 Medium" panose="02000603020000020003" pitchFamily="2"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Click to edit Master title style</a:t>
            </a:r>
            <a:endParaRPr dirty="0"/>
          </a:p>
        </p:txBody>
      </p:sp>
      <p:cxnSp>
        <p:nvCxnSpPr>
          <p:cNvPr id="34" name="Google Shape;34;p35"/>
          <p:cNvCxnSpPr/>
          <p:nvPr/>
        </p:nvCxnSpPr>
        <p:spPr>
          <a:xfrm>
            <a:off x="289560" y="1058794"/>
            <a:ext cx="11612880" cy="0"/>
          </a:xfrm>
          <a:prstGeom prst="straightConnector1">
            <a:avLst/>
          </a:prstGeom>
          <a:noFill/>
          <a:ln w="34925"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139754829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bg>
      <p:bgRef idx="1001">
        <a:schemeClr val="bg1"/>
      </p:bgRef>
    </p:bg>
    <p:spTree>
      <p:nvGrpSpPr>
        <p:cNvPr id="1" name="Shape 30"/>
        <p:cNvGrpSpPr/>
        <p:nvPr/>
      </p:nvGrpSpPr>
      <p:grpSpPr>
        <a:xfrm>
          <a:off x="0" y="0"/>
          <a:ext cx="0" cy="0"/>
          <a:chOff x="0" y="0"/>
          <a:chExt cx="0" cy="0"/>
        </a:xfrm>
      </p:grpSpPr>
      <p:sp>
        <p:nvSpPr>
          <p:cNvPr id="33" name="Google Shape;33;p35"/>
          <p:cNvSpPr txBox="1">
            <a:spLocks noGrp="1"/>
          </p:cNvSpPr>
          <p:nvPr>
            <p:ph type="title"/>
          </p:nvPr>
        </p:nvSpPr>
        <p:spPr>
          <a:xfrm>
            <a:off x="289560" y="130165"/>
            <a:ext cx="11612880" cy="84911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000" b="0" i="0" u="none" strike="noStrike" cap="none">
                <a:solidFill>
                  <a:schemeClr val="dk1"/>
                </a:solidFill>
                <a:latin typeface="Avenir LT 65 Medium" panose="02000603020000020003" pitchFamily="2" charset="0"/>
                <a:ea typeface="Avenir LT 65 Medium" panose="02000603020000020003" pitchFamily="2" charset="0"/>
                <a:cs typeface="Avenir LT 65 Medium" panose="02000603020000020003" pitchFamily="2"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Click to edit Master title style</a:t>
            </a:r>
            <a:endParaRPr dirty="0"/>
          </a:p>
        </p:txBody>
      </p:sp>
      <p:cxnSp>
        <p:nvCxnSpPr>
          <p:cNvPr id="34" name="Google Shape;34;p35"/>
          <p:cNvCxnSpPr/>
          <p:nvPr/>
        </p:nvCxnSpPr>
        <p:spPr>
          <a:xfrm>
            <a:off x="289560" y="1058794"/>
            <a:ext cx="11612880" cy="0"/>
          </a:xfrm>
          <a:prstGeom prst="straightConnector1">
            <a:avLst/>
          </a:prstGeom>
          <a:noFill/>
          <a:ln w="34925" cap="flat" cmpd="sng">
            <a:solidFill>
              <a:schemeClr val="accent1"/>
            </a:solidFill>
            <a:prstDash val="solid"/>
            <a:miter lim="800000"/>
            <a:headEnd type="none" w="sm" len="sm"/>
            <a:tailEnd type="none" w="sm" len="sm"/>
          </a:ln>
        </p:spPr>
      </p:cxnSp>
      <p:sp>
        <p:nvSpPr>
          <p:cNvPr id="3" name="Text Placeholder 2">
            <a:extLst>
              <a:ext uri="{FF2B5EF4-FFF2-40B4-BE49-F238E27FC236}">
                <a16:creationId xmlns:a16="http://schemas.microsoft.com/office/drawing/2014/main" id="{FD4742BC-864C-4E16-8DC9-9980A3AC57DB}"/>
              </a:ext>
            </a:extLst>
          </p:cNvPr>
          <p:cNvSpPr>
            <a:spLocks noGrp="1"/>
          </p:cNvSpPr>
          <p:nvPr>
            <p:ph type="body" sz="quarter" idx="10"/>
          </p:nvPr>
        </p:nvSpPr>
        <p:spPr>
          <a:xfrm>
            <a:off x="639444" y="1809591"/>
            <a:ext cx="5254625" cy="4198938"/>
          </a:xfrm>
          <a:prstGeom prst="rect">
            <a:avLst/>
          </a:prstGeom>
        </p:spPr>
        <p:txBody>
          <a:bodyPr/>
          <a:lstStyle>
            <a:lvl1pPr>
              <a:defRPr sz="2400">
                <a:solidFill>
                  <a:srgbClr val="0167C1"/>
                </a:solidFill>
                <a:latin typeface="Avenir LT 65 Medium" panose="02000603020000020003" pitchFamily="2" charset="0"/>
              </a:defRPr>
            </a:lvl1pPr>
            <a:lvl2pPr>
              <a:defRPr sz="2200">
                <a:solidFill>
                  <a:schemeClr val="tx1">
                    <a:lumMod val="50000"/>
                    <a:lumOff val="50000"/>
                  </a:schemeClr>
                </a:solidFill>
                <a:latin typeface="Avenir LT Std 65 Medium" panose="020B0603020203020204" pitchFamily="34" charse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a:extLst>
              <a:ext uri="{FF2B5EF4-FFF2-40B4-BE49-F238E27FC236}">
                <a16:creationId xmlns:a16="http://schemas.microsoft.com/office/drawing/2014/main" id="{478AED70-A8F1-4284-BDD6-FC72238E3302}"/>
              </a:ext>
            </a:extLst>
          </p:cNvPr>
          <p:cNvSpPr>
            <a:spLocks noGrp="1"/>
          </p:cNvSpPr>
          <p:nvPr>
            <p:ph type="body" sz="quarter" idx="11"/>
          </p:nvPr>
        </p:nvSpPr>
        <p:spPr>
          <a:xfrm>
            <a:off x="6297933" y="1809591"/>
            <a:ext cx="5254625" cy="4198938"/>
          </a:xfrm>
          <a:prstGeom prst="rect">
            <a:avLst/>
          </a:prstGeom>
        </p:spPr>
        <p:txBody>
          <a:bodyPr/>
          <a:lstStyle>
            <a:lvl1pPr>
              <a:defRPr sz="2400">
                <a:solidFill>
                  <a:srgbClr val="0167C1"/>
                </a:solidFill>
                <a:latin typeface="Avenir LT 65 Medium" panose="02000603020000020003" pitchFamily="2" charset="0"/>
              </a:defRPr>
            </a:lvl1pPr>
            <a:lvl2pPr>
              <a:defRPr sz="2200">
                <a:solidFill>
                  <a:schemeClr val="tx1">
                    <a:lumMod val="50000"/>
                    <a:lumOff val="50000"/>
                  </a:schemeClr>
                </a:solidFill>
                <a:latin typeface="Avenir LT Std 65 Medium" panose="020B0603020203020204" pitchFamily="34" charse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723629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bg>
      <p:bgRef idx="1001">
        <a:schemeClr val="bg1"/>
      </p:bgRef>
    </p:bg>
    <p:spTree>
      <p:nvGrpSpPr>
        <p:cNvPr id="1" name="Shape 30"/>
        <p:cNvGrpSpPr/>
        <p:nvPr/>
      </p:nvGrpSpPr>
      <p:grpSpPr>
        <a:xfrm>
          <a:off x="0" y="0"/>
          <a:ext cx="0" cy="0"/>
          <a:chOff x="0" y="0"/>
          <a:chExt cx="0" cy="0"/>
        </a:xfrm>
      </p:grpSpPr>
      <p:sp>
        <p:nvSpPr>
          <p:cNvPr id="33" name="Google Shape;33;p35"/>
          <p:cNvSpPr txBox="1">
            <a:spLocks noGrp="1"/>
          </p:cNvSpPr>
          <p:nvPr>
            <p:ph type="title"/>
          </p:nvPr>
        </p:nvSpPr>
        <p:spPr>
          <a:xfrm>
            <a:off x="289560" y="130165"/>
            <a:ext cx="11612880" cy="84911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000" b="0" i="0" u="none" strike="noStrike" cap="none">
                <a:solidFill>
                  <a:schemeClr val="dk1"/>
                </a:solidFill>
                <a:latin typeface="Avenir LT 65 Medium" panose="02000603020000020003" pitchFamily="2" charset="0"/>
                <a:ea typeface="Avenir LT 65 Medium" panose="02000603020000020003" pitchFamily="2" charset="0"/>
                <a:cs typeface="Avenir LT 65 Medium" panose="02000603020000020003" pitchFamily="2" charset="0"/>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t>Click to edit Master title style</a:t>
            </a:r>
            <a:endParaRPr dirty="0"/>
          </a:p>
        </p:txBody>
      </p:sp>
      <p:cxnSp>
        <p:nvCxnSpPr>
          <p:cNvPr id="34" name="Google Shape;34;p35"/>
          <p:cNvCxnSpPr/>
          <p:nvPr/>
        </p:nvCxnSpPr>
        <p:spPr>
          <a:xfrm>
            <a:off x="289560" y="1058794"/>
            <a:ext cx="11612880" cy="0"/>
          </a:xfrm>
          <a:prstGeom prst="straightConnector1">
            <a:avLst/>
          </a:prstGeom>
          <a:noFill/>
          <a:ln w="34925" cap="flat" cmpd="sng">
            <a:solidFill>
              <a:schemeClr val="accent1"/>
            </a:solidFill>
            <a:prstDash val="solid"/>
            <a:miter lim="800000"/>
            <a:headEnd type="none" w="sm" len="sm"/>
            <a:tailEnd type="none" w="sm" len="sm"/>
          </a:ln>
        </p:spPr>
      </p:cxnSp>
      <p:sp>
        <p:nvSpPr>
          <p:cNvPr id="3" name="Text Placeholder 2">
            <a:extLst>
              <a:ext uri="{FF2B5EF4-FFF2-40B4-BE49-F238E27FC236}">
                <a16:creationId xmlns:a16="http://schemas.microsoft.com/office/drawing/2014/main" id="{3CDD8B4C-C739-44E3-8309-90FD66CBFBED}"/>
              </a:ext>
            </a:extLst>
          </p:cNvPr>
          <p:cNvSpPr>
            <a:spLocks noGrp="1"/>
          </p:cNvSpPr>
          <p:nvPr>
            <p:ph type="body" sz="quarter" idx="10"/>
          </p:nvPr>
        </p:nvSpPr>
        <p:spPr>
          <a:xfrm>
            <a:off x="496888" y="1321907"/>
            <a:ext cx="10664755" cy="4124806"/>
          </a:xfrm>
          <a:prstGeom prst="rect">
            <a:avLst/>
          </a:prstGeom>
        </p:spPr>
        <p:txBody>
          <a:bodyPr/>
          <a:lstStyle>
            <a:lvl1pPr>
              <a:defRPr>
                <a:solidFill>
                  <a:srgbClr val="0167C1"/>
                </a:solidFill>
                <a:latin typeface="Avenir LT 65 Medium" panose="02000603020000020003" pitchFamily="2" charset="0"/>
              </a:defRPr>
            </a:lvl1pPr>
            <a:lvl2pPr>
              <a:defRPr>
                <a:solidFill>
                  <a:schemeClr val="tx1">
                    <a:lumMod val="50000"/>
                    <a:lumOff val="50000"/>
                  </a:schemeClr>
                </a:solidFill>
                <a:latin typeface="Avenir LT Std 65 Medium" panose="020B0603020203020204" pitchFamily="34" charset="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85531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37"/>
          <p:cNvSpPr txBox="1">
            <a:spLocks noGrp="1"/>
          </p:cNvSpPr>
          <p:nvPr>
            <p:ph type="title"/>
          </p:nvPr>
        </p:nvSpPr>
        <p:spPr>
          <a:xfrm>
            <a:off x="289560" y="209677"/>
            <a:ext cx="10515600" cy="849117"/>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a:t>Click to edit Master title style</a:t>
            </a:r>
            <a:endParaRPr/>
          </a:p>
        </p:txBody>
      </p:sp>
      <p:cxnSp>
        <p:nvCxnSpPr>
          <p:cNvPr id="44" name="Google Shape;44;p37"/>
          <p:cNvCxnSpPr/>
          <p:nvPr/>
        </p:nvCxnSpPr>
        <p:spPr>
          <a:xfrm>
            <a:off x="289560" y="1058794"/>
            <a:ext cx="11612880" cy="0"/>
          </a:xfrm>
          <a:prstGeom prst="straightConnector1">
            <a:avLst/>
          </a:prstGeom>
          <a:noFill/>
          <a:ln w="34925"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3539867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11" name="Google Shape;1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14" name="Google Shape;14;p30"/>
          <p:cNvSpPr txBox="1"/>
          <p:nvPr userDrawn="1"/>
        </p:nvSpPr>
        <p:spPr>
          <a:xfrm>
            <a:off x="0" y="6242447"/>
            <a:ext cx="12191999" cy="615553"/>
          </a:xfrm>
          <a:prstGeom prst="rect">
            <a:avLst/>
          </a:prstGeom>
          <a:solidFill>
            <a:schemeClr val="bg1">
              <a:lumMod val="95000"/>
            </a:schemeClr>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dirty="0">
              <a:solidFill>
                <a:schemeClr val="dk1"/>
              </a:solidFill>
              <a:latin typeface="Arial"/>
              <a:ea typeface="Arial"/>
              <a:cs typeface="Arial"/>
              <a:sym typeface="Arial"/>
            </a:endParaRPr>
          </a:p>
        </p:txBody>
      </p:sp>
      <p:pic>
        <p:nvPicPr>
          <p:cNvPr id="15" name="Google Shape;15;p30"/>
          <p:cNvPicPr preferRelativeResize="0"/>
          <p:nvPr userDrawn="1"/>
        </p:nvPicPr>
        <p:blipFill rotWithShape="1">
          <a:blip r:embed="rId8">
            <a:alphaModFix/>
          </a:blip>
          <a:srcRect/>
          <a:stretch/>
        </p:blipFill>
        <p:spPr>
          <a:xfrm>
            <a:off x="195916" y="6242447"/>
            <a:ext cx="1828800" cy="548853"/>
          </a:xfrm>
          <a:prstGeom prst="rect">
            <a:avLst/>
          </a:prstGeom>
          <a:noFill/>
          <a:ln>
            <a:noFill/>
          </a:ln>
        </p:spPr>
      </p:pic>
    </p:spTree>
    <p:extLst>
      <p:ext uri="{BB962C8B-B14F-4D97-AF65-F5344CB8AC3E}">
        <p14:creationId xmlns:p14="http://schemas.microsoft.com/office/powerpoint/2010/main" val="3498793329"/>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86" r:id="rId3"/>
    <p:sldLayoutId id="2147483688" r:id="rId4"/>
    <p:sldLayoutId id="2147483687" r:id="rId5"/>
    <p:sldLayoutId id="2147483691" r:id="rId6"/>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4.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25.png"/><Relationship Id="rId10" Type="http://schemas.openxmlformats.org/officeDocument/2006/relationships/image" Target="../media/image35.png"/><Relationship Id="rId4" Type="http://schemas.openxmlformats.org/officeDocument/2006/relationships/image" Target="../media/image22.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24.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8.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1.png"/><Relationship Id="rId5" Type="http://schemas.microsoft.com/office/2007/relationships/hdphoto" Target="../media/hdphoto1.wdp"/><Relationship Id="rId10" Type="http://schemas.openxmlformats.org/officeDocument/2006/relationships/image" Target="../media/image32.png"/><Relationship Id="rId4" Type="http://schemas.openxmlformats.org/officeDocument/2006/relationships/image" Target="../media/image10.png"/><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50.emf"/></Relationships>
</file>

<file path=ppt/slides/_rels/slide2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8.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1.png"/><Relationship Id="rId5" Type="http://schemas.microsoft.com/office/2007/relationships/hdphoto" Target="../media/hdphoto1.wdp"/><Relationship Id="rId10" Type="http://schemas.openxmlformats.org/officeDocument/2006/relationships/image" Target="../media/image32.png"/><Relationship Id="rId4" Type="http://schemas.openxmlformats.org/officeDocument/2006/relationships/image" Target="../media/image10.png"/><Relationship Id="rId9" Type="http://schemas.openxmlformats.org/officeDocument/2006/relationships/image" Target="../media/image39.png"/></Relationships>
</file>

<file path=ppt/slides/_rels/slide2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2.png"/><Relationship Id="rId18" Type="http://schemas.openxmlformats.org/officeDocument/2006/relationships/image" Target="../media/image28.png"/><Relationship Id="rId3" Type="http://schemas.openxmlformats.org/officeDocument/2006/relationships/image" Target="../media/image14.png"/><Relationship Id="rId21" Type="http://schemas.openxmlformats.org/officeDocument/2006/relationships/image" Target="../media/image54.png"/><Relationship Id="rId7" Type="http://schemas.openxmlformats.org/officeDocument/2006/relationships/image" Target="../media/image23.png"/><Relationship Id="rId12" Type="http://schemas.openxmlformats.org/officeDocument/2006/relationships/image" Target="../media/image25.png"/><Relationship Id="rId17" Type="http://schemas.openxmlformats.org/officeDocument/2006/relationships/image" Target="../media/image27.png"/><Relationship Id="rId25" Type="http://schemas.openxmlformats.org/officeDocument/2006/relationships/image" Target="../media/image34.png"/><Relationship Id="rId2" Type="http://schemas.openxmlformats.org/officeDocument/2006/relationships/notesSlide" Target="../notesSlides/notesSlide13.xml"/><Relationship Id="rId16" Type="http://schemas.openxmlformats.org/officeDocument/2006/relationships/image" Target="../media/image29.png"/><Relationship Id="rId20" Type="http://schemas.openxmlformats.org/officeDocument/2006/relationships/image" Target="../media/image53.png"/><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24.png"/><Relationship Id="rId24" Type="http://schemas.openxmlformats.org/officeDocument/2006/relationships/image" Target="../media/image33.png"/><Relationship Id="rId5" Type="http://schemas.openxmlformats.org/officeDocument/2006/relationships/image" Target="../media/image16.png"/><Relationship Id="rId15" Type="http://schemas.openxmlformats.org/officeDocument/2006/relationships/image" Target="../media/image13.png"/><Relationship Id="rId23" Type="http://schemas.openxmlformats.org/officeDocument/2006/relationships/image" Target="../media/image55.png"/><Relationship Id="rId10" Type="http://schemas.openxmlformats.org/officeDocument/2006/relationships/image" Target="../media/image52.png"/><Relationship Id="rId19"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51.jpeg"/><Relationship Id="rId14" Type="http://schemas.openxmlformats.org/officeDocument/2006/relationships/image" Target="../media/image11.png"/><Relationship Id="rId22"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5.png"/><Relationship Id="rId18" Type="http://schemas.openxmlformats.org/officeDocument/2006/relationships/image" Target="../media/image38.png"/><Relationship Id="rId26" Type="http://schemas.openxmlformats.org/officeDocument/2006/relationships/image" Target="../media/image61.png"/><Relationship Id="rId3" Type="http://schemas.openxmlformats.org/officeDocument/2006/relationships/image" Target="../media/image14.png"/><Relationship Id="rId21" Type="http://schemas.openxmlformats.org/officeDocument/2006/relationships/image" Target="../media/image58.png"/><Relationship Id="rId7" Type="http://schemas.openxmlformats.org/officeDocument/2006/relationships/image" Target="../media/image31.png"/><Relationship Id="rId12" Type="http://schemas.openxmlformats.org/officeDocument/2006/relationships/image" Target="../media/image24.png"/><Relationship Id="rId17" Type="http://schemas.openxmlformats.org/officeDocument/2006/relationships/image" Target="../media/image54.png"/><Relationship Id="rId25" Type="http://schemas.openxmlformats.org/officeDocument/2006/relationships/image" Target="../media/image35.png"/><Relationship Id="rId2" Type="http://schemas.openxmlformats.org/officeDocument/2006/relationships/notesSlide" Target="../notesSlides/notesSlide14.xml"/><Relationship Id="rId16" Type="http://schemas.openxmlformats.org/officeDocument/2006/relationships/image" Target="../media/image13.png"/><Relationship Id="rId20" Type="http://schemas.openxmlformats.org/officeDocument/2006/relationships/image" Target="../media/image57.png"/><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image" Target="../media/image52.png"/><Relationship Id="rId24" Type="http://schemas.openxmlformats.org/officeDocument/2006/relationships/image" Target="../media/image60.png"/><Relationship Id="rId5" Type="http://schemas.openxmlformats.org/officeDocument/2006/relationships/image" Target="../media/image16.png"/><Relationship Id="rId15" Type="http://schemas.openxmlformats.org/officeDocument/2006/relationships/image" Target="../media/image11.png"/><Relationship Id="rId23" Type="http://schemas.openxmlformats.org/officeDocument/2006/relationships/image" Target="../media/image29.png"/><Relationship Id="rId10" Type="http://schemas.openxmlformats.org/officeDocument/2006/relationships/image" Target="../media/image51.jpeg"/><Relationship Id="rId19" Type="http://schemas.openxmlformats.org/officeDocument/2006/relationships/image" Target="../media/image56.png"/><Relationship Id="rId4" Type="http://schemas.openxmlformats.org/officeDocument/2006/relationships/image" Target="../media/image15.png"/><Relationship Id="rId9" Type="http://schemas.openxmlformats.org/officeDocument/2006/relationships/image" Target="../media/image22.png"/><Relationship Id="rId14" Type="http://schemas.openxmlformats.org/officeDocument/2006/relationships/image" Target="../media/image12.png"/><Relationship Id="rId22" Type="http://schemas.openxmlformats.org/officeDocument/2006/relationships/image" Target="../media/image59.png"/></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3.png"/><Relationship Id="rId18" Type="http://schemas.openxmlformats.org/officeDocument/2006/relationships/image" Target="../media/image14.png"/><Relationship Id="rId3" Type="http://schemas.openxmlformats.org/officeDocument/2006/relationships/image" Target="../media/image23.png"/><Relationship Id="rId21" Type="http://schemas.openxmlformats.org/officeDocument/2006/relationships/image" Target="../media/image17.png"/><Relationship Id="rId7" Type="http://schemas.openxmlformats.org/officeDocument/2006/relationships/image" Target="../media/image30.png"/><Relationship Id="rId12" Type="http://schemas.openxmlformats.org/officeDocument/2006/relationships/image" Target="../media/image31.png"/><Relationship Id="rId17" Type="http://schemas.openxmlformats.org/officeDocument/2006/relationships/image" Target="../media/image25.png"/><Relationship Id="rId2" Type="http://schemas.openxmlformats.org/officeDocument/2006/relationships/notesSlide" Target="../notesSlides/notesSlide15.xml"/><Relationship Id="rId16" Type="http://schemas.openxmlformats.org/officeDocument/2006/relationships/image" Target="../media/image24.png"/><Relationship Id="rId20"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13.png"/><Relationship Id="rId5" Type="http://schemas.openxmlformats.org/officeDocument/2006/relationships/image" Target="../media/image32.png"/><Relationship Id="rId15" Type="http://schemas.openxmlformats.org/officeDocument/2006/relationships/image" Target="../media/image35.png"/><Relationship Id="rId10" Type="http://schemas.openxmlformats.org/officeDocument/2006/relationships/image" Target="../media/image12.png"/><Relationship Id="rId19" Type="http://schemas.openxmlformats.org/officeDocument/2006/relationships/image" Target="../media/image15.png"/><Relationship Id="rId4" Type="http://schemas.openxmlformats.org/officeDocument/2006/relationships/image" Target="../media/image26.png"/><Relationship Id="rId9" Type="http://schemas.openxmlformats.org/officeDocument/2006/relationships/image" Target="../media/image11.png"/><Relationship Id="rId14" Type="http://schemas.openxmlformats.org/officeDocument/2006/relationships/image" Target="../media/image34.png"/><Relationship Id="rId22" Type="http://schemas.openxmlformats.org/officeDocument/2006/relationships/image" Target="../media/image21.png"/></Relationships>
</file>

<file path=ppt/slides/_rels/slide2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32.png"/><Relationship Id="rId18"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image" Target="../media/image63.png"/><Relationship Id="rId12" Type="http://schemas.openxmlformats.org/officeDocument/2006/relationships/image" Target="../media/image26.png"/><Relationship Id="rId17" Type="http://schemas.openxmlformats.org/officeDocument/2006/relationships/image" Target="../media/image16.png"/><Relationship Id="rId2" Type="http://schemas.openxmlformats.org/officeDocument/2006/relationships/notesSlide" Target="../notesSlides/notesSlide16.xml"/><Relationship Id="rId16"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64.png"/><Relationship Id="rId5" Type="http://schemas.openxmlformats.org/officeDocument/2006/relationships/image" Target="../media/image22.png"/><Relationship Id="rId15" Type="http://schemas.openxmlformats.org/officeDocument/2006/relationships/image" Target="../media/image14.png"/><Relationship Id="rId10" Type="http://schemas.openxmlformats.org/officeDocument/2006/relationships/image" Target="../media/image13.png"/><Relationship Id="rId4" Type="http://schemas.openxmlformats.org/officeDocument/2006/relationships/image" Target="../media/image62.png"/><Relationship Id="rId9" Type="http://schemas.openxmlformats.org/officeDocument/2006/relationships/image" Target="../media/image12.png"/><Relationship Id="rId1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3" Type="http://schemas.openxmlformats.org/officeDocument/2006/relationships/image" Target="../media/image72.png"/><Relationship Id="rId18" Type="http://schemas.openxmlformats.org/officeDocument/2006/relationships/image" Target="../media/image21.png"/><Relationship Id="rId26" Type="http://schemas.openxmlformats.org/officeDocument/2006/relationships/image" Target="../media/image32.png"/><Relationship Id="rId39" Type="http://schemas.openxmlformats.org/officeDocument/2006/relationships/image" Target="../media/image60.png"/><Relationship Id="rId3" Type="http://schemas.openxmlformats.org/officeDocument/2006/relationships/image" Target="../media/image63.png"/><Relationship Id="rId21" Type="http://schemas.openxmlformats.org/officeDocument/2006/relationships/image" Target="../media/image12.png"/><Relationship Id="rId34" Type="http://schemas.openxmlformats.org/officeDocument/2006/relationships/image" Target="../media/image59.png"/><Relationship Id="rId42" Type="http://schemas.openxmlformats.org/officeDocument/2006/relationships/image" Target="../media/image33.png"/><Relationship Id="rId47" Type="http://schemas.openxmlformats.org/officeDocument/2006/relationships/image" Target="../media/image47.png"/><Relationship Id="rId7" Type="http://schemas.openxmlformats.org/officeDocument/2006/relationships/image" Target="../media/image23.png"/><Relationship Id="rId12" Type="http://schemas.openxmlformats.org/officeDocument/2006/relationships/image" Target="../media/image71.png"/><Relationship Id="rId17" Type="http://schemas.openxmlformats.org/officeDocument/2006/relationships/image" Target="../media/image16.png"/><Relationship Id="rId25" Type="http://schemas.openxmlformats.org/officeDocument/2006/relationships/image" Target="../media/image25.png"/><Relationship Id="rId33" Type="http://schemas.openxmlformats.org/officeDocument/2006/relationships/image" Target="../media/image58.png"/><Relationship Id="rId38" Type="http://schemas.microsoft.com/office/2007/relationships/hdphoto" Target="../media/hdphoto2.wdp"/><Relationship Id="rId46" Type="http://schemas.openxmlformats.org/officeDocument/2006/relationships/image" Target="../media/image46.png"/><Relationship Id="rId2" Type="http://schemas.openxmlformats.org/officeDocument/2006/relationships/image" Target="../media/image24.png"/><Relationship Id="rId16" Type="http://schemas.openxmlformats.org/officeDocument/2006/relationships/image" Target="../media/image15.png"/><Relationship Id="rId20" Type="http://schemas.openxmlformats.org/officeDocument/2006/relationships/image" Target="../media/image11.png"/><Relationship Id="rId29" Type="http://schemas.openxmlformats.org/officeDocument/2006/relationships/image" Target="../media/image54.png"/><Relationship Id="rId41" Type="http://schemas.openxmlformats.org/officeDocument/2006/relationships/image" Target="../media/image61.png"/><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70.png"/><Relationship Id="rId24" Type="http://schemas.openxmlformats.org/officeDocument/2006/relationships/image" Target="../media/image74.png"/><Relationship Id="rId32" Type="http://schemas.openxmlformats.org/officeDocument/2006/relationships/image" Target="../media/image57.png"/><Relationship Id="rId37" Type="http://schemas.openxmlformats.org/officeDocument/2006/relationships/image" Target="../media/image78.png"/><Relationship Id="rId40" Type="http://schemas.openxmlformats.org/officeDocument/2006/relationships/image" Target="../media/image39.png"/><Relationship Id="rId45" Type="http://schemas.openxmlformats.org/officeDocument/2006/relationships/image" Target="../media/image45.png"/><Relationship Id="rId5" Type="http://schemas.openxmlformats.org/officeDocument/2006/relationships/image" Target="../media/image29.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76.png"/><Relationship Id="rId36" Type="http://schemas.openxmlformats.org/officeDocument/2006/relationships/image" Target="../media/image31.png"/><Relationship Id="rId49" Type="http://schemas.openxmlformats.org/officeDocument/2006/relationships/image" Target="../media/image80.png"/><Relationship Id="rId10" Type="http://schemas.openxmlformats.org/officeDocument/2006/relationships/image" Target="../media/image17.png"/><Relationship Id="rId19" Type="http://schemas.openxmlformats.org/officeDocument/2006/relationships/image" Target="../media/image13.png"/><Relationship Id="rId31" Type="http://schemas.openxmlformats.org/officeDocument/2006/relationships/image" Target="../media/image56.png"/><Relationship Id="rId44" Type="http://schemas.openxmlformats.org/officeDocument/2006/relationships/image" Target="../media/image34.png"/><Relationship Id="rId4" Type="http://schemas.openxmlformats.org/officeDocument/2006/relationships/image" Target="../media/image69.png"/><Relationship Id="rId9" Type="http://schemas.openxmlformats.org/officeDocument/2006/relationships/image" Target="../media/image28.png"/><Relationship Id="rId14" Type="http://schemas.openxmlformats.org/officeDocument/2006/relationships/image" Target="../media/image73.png"/><Relationship Id="rId22" Type="http://schemas.openxmlformats.org/officeDocument/2006/relationships/image" Target="../media/image62.png"/><Relationship Id="rId27" Type="http://schemas.openxmlformats.org/officeDocument/2006/relationships/image" Target="../media/image75.png"/><Relationship Id="rId30" Type="http://schemas.openxmlformats.org/officeDocument/2006/relationships/image" Target="../media/image38.png"/><Relationship Id="rId35" Type="http://schemas.openxmlformats.org/officeDocument/2006/relationships/image" Target="../media/image77.png"/><Relationship Id="rId43" Type="http://schemas.openxmlformats.org/officeDocument/2006/relationships/image" Target="../media/image55.png"/><Relationship Id="rId48" Type="http://schemas.openxmlformats.org/officeDocument/2006/relationships/image" Target="../media/image79.png"/><Relationship Id="rId8"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www.seagate.com/our-story/data-age-202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hyperlink" Target="https://hyperproof.io/resource/compliance-statistics-2020/"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microsoft.com/office/2007/relationships/hdphoto" Target="../media/hdphoto1.wdp"/><Relationship Id="rId9" Type="http://schemas.openxmlformats.org/officeDocument/2006/relationships/image" Target="../media/image15.png"/><Relationship Id="rId1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3.png"/><Relationship Id="rId18"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image" Target="../media/image23.png"/><Relationship Id="rId12" Type="http://schemas.openxmlformats.org/officeDocument/2006/relationships/image" Target="../media/image12.png"/><Relationship Id="rId17" Type="http://schemas.openxmlformats.org/officeDocument/2006/relationships/image" Target="../media/image29.png"/><Relationship Id="rId2" Type="http://schemas.openxmlformats.org/officeDocument/2006/relationships/notesSlide" Target="../notesSlides/notesSlide5.xml"/><Relationship Id="rId16"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11.png"/><Relationship Id="rId5" Type="http://schemas.openxmlformats.org/officeDocument/2006/relationships/image" Target="../media/image16.png"/><Relationship Id="rId15" Type="http://schemas.openxmlformats.org/officeDocument/2006/relationships/image" Target="../media/image28.png"/><Relationship Id="rId10" Type="http://schemas.openxmlformats.org/officeDocument/2006/relationships/image" Target="../media/image26.png"/><Relationship Id="rId4" Type="http://schemas.openxmlformats.org/officeDocument/2006/relationships/image" Target="../media/image15.png"/><Relationship Id="rId9" Type="http://schemas.openxmlformats.org/officeDocument/2006/relationships/image" Target="../media/image25.pn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17.png"/><Relationship Id="rId18" Type="http://schemas.openxmlformats.org/officeDocument/2006/relationships/image" Target="../media/image16.png"/><Relationship Id="rId3" Type="http://schemas.openxmlformats.org/officeDocument/2006/relationships/image" Target="../media/image30.png"/><Relationship Id="rId21" Type="http://schemas.openxmlformats.org/officeDocument/2006/relationships/image" Target="../media/image34.png"/><Relationship Id="rId7" Type="http://schemas.openxmlformats.org/officeDocument/2006/relationships/image" Target="../media/image25.png"/><Relationship Id="rId12" Type="http://schemas.openxmlformats.org/officeDocument/2006/relationships/image" Target="../media/image13.png"/><Relationship Id="rId17" Type="http://schemas.openxmlformats.org/officeDocument/2006/relationships/image" Target="../media/image15.png"/><Relationship Id="rId2" Type="http://schemas.openxmlformats.org/officeDocument/2006/relationships/notesSlide" Target="../notesSlides/notesSlide6.xml"/><Relationship Id="rId16" Type="http://schemas.openxmlformats.org/officeDocument/2006/relationships/image" Target="../media/image14.png"/><Relationship Id="rId20"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12.png"/><Relationship Id="rId5" Type="http://schemas.openxmlformats.org/officeDocument/2006/relationships/image" Target="../media/image29.png"/><Relationship Id="rId15" Type="http://schemas.openxmlformats.org/officeDocument/2006/relationships/image" Target="../media/image32.png"/><Relationship Id="rId10" Type="http://schemas.openxmlformats.org/officeDocument/2006/relationships/image" Target="../media/image11.png"/><Relationship Id="rId19" Type="http://schemas.openxmlformats.org/officeDocument/2006/relationships/image" Target="../media/image21.png"/><Relationship Id="rId4" Type="http://schemas.openxmlformats.org/officeDocument/2006/relationships/image" Target="../media/image23.png"/><Relationship Id="rId9" Type="http://schemas.openxmlformats.org/officeDocument/2006/relationships/image" Target="../media/image24.png"/><Relationship Id="rId14" Type="http://schemas.openxmlformats.org/officeDocument/2006/relationships/image" Target="../media/image31.png"/><Relationship Id="rId22"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D426A-DB35-4531-9F29-0F13D3525770}"/>
              </a:ext>
            </a:extLst>
          </p:cNvPr>
          <p:cNvSpPr>
            <a:spLocks noGrp="1"/>
          </p:cNvSpPr>
          <p:nvPr>
            <p:ph type="ctrTitle"/>
          </p:nvPr>
        </p:nvSpPr>
        <p:spPr/>
        <p:txBody>
          <a:bodyPr/>
          <a:lstStyle/>
          <a:p>
            <a:r>
              <a:rPr lang="en-US" sz="4800" dirty="0">
                <a:latin typeface="Avenir LT Std 55 Roman" panose="020B0703020203020204" pitchFamily="34" charset="0"/>
              </a:rPr>
              <a:t> </a:t>
            </a:r>
            <a:br>
              <a:rPr lang="en-US" dirty="0">
                <a:latin typeface="Avenir LT Std 55 Roman" panose="020B0703020203020204" pitchFamily="34" charset="0"/>
              </a:rPr>
            </a:br>
            <a:r>
              <a:rPr lang="en-US" dirty="0">
                <a:solidFill>
                  <a:srgbClr val="0167C1"/>
                </a:solidFill>
                <a:latin typeface="Avenir LT Std 55 Roman" panose="020B0703020203020204" pitchFamily="34" charset="0"/>
              </a:rPr>
              <a:t>Virtual </a:t>
            </a:r>
            <a:r>
              <a:rPr lang="en-US" dirty="0">
                <a:solidFill>
                  <a:schemeClr val="tx1">
                    <a:lumMod val="50000"/>
                    <a:lumOff val="50000"/>
                  </a:schemeClr>
                </a:solidFill>
                <a:latin typeface="Avenir LT Std 55 Roman" panose="020B0703020203020204" pitchFamily="34" charset="0"/>
              </a:rPr>
              <a:t>Cloud</a:t>
            </a:r>
            <a:r>
              <a:rPr lang="en-US" dirty="0">
                <a:solidFill>
                  <a:srgbClr val="0167C1"/>
                </a:solidFill>
                <a:latin typeface="Avenir LT Std 55 Roman" panose="020B0703020203020204" pitchFamily="34" charset="0"/>
              </a:rPr>
              <a:t> Storage</a:t>
            </a:r>
          </a:p>
        </p:txBody>
      </p:sp>
      <p:sp>
        <p:nvSpPr>
          <p:cNvPr id="3" name="Subtitle 2">
            <a:extLst>
              <a:ext uri="{FF2B5EF4-FFF2-40B4-BE49-F238E27FC236}">
                <a16:creationId xmlns:a16="http://schemas.microsoft.com/office/drawing/2014/main" id="{8AB74CF4-5D77-4A0B-BB75-3D198C15C92C}"/>
              </a:ext>
            </a:extLst>
          </p:cNvPr>
          <p:cNvSpPr>
            <a:spLocks noGrp="1"/>
          </p:cNvSpPr>
          <p:nvPr>
            <p:ph type="subTitle" idx="1"/>
          </p:nvPr>
        </p:nvSpPr>
        <p:spPr/>
        <p:txBody>
          <a:bodyPr>
            <a:normAutofit/>
          </a:bodyPr>
          <a:lstStyle/>
          <a:p>
            <a:r>
              <a:rPr lang="en-US" sz="2400" b="1" dirty="0"/>
              <a:t>Reduce the lifetime costs of storing, protecting and </a:t>
            </a:r>
          </a:p>
          <a:p>
            <a:r>
              <a:rPr lang="en-US" sz="2400" b="1" dirty="0"/>
              <a:t>accessing compliance data in the cloud, as much as 80%</a:t>
            </a:r>
            <a:endParaRPr lang="en-US" sz="2400" dirty="0"/>
          </a:p>
        </p:txBody>
      </p:sp>
    </p:spTree>
    <p:extLst>
      <p:ext uri="{BB962C8B-B14F-4D97-AF65-F5344CB8AC3E}">
        <p14:creationId xmlns:p14="http://schemas.microsoft.com/office/powerpoint/2010/main" val="2245048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7" name="Group 246"/>
          <p:cNvGrpSpPr/>
          <p:nvPr/>
        </p:nvGrpSpPr>
        <p:grpSpPr>
          <a:xfrm>
            <a:off x="1868190" y="1245167"/>
            <a:ext cx="3671547" cy="1349370"/>
            <a:chOff x="7462847" y="1604501"/>
            <a:chExt cx="3671547" cy="1349370"/>
          </a:xfrm>
        </p:grpSpPr>
        <p:sp>
          <p:nvSpPr>
            <p:cNvPr id="248" name="Rounded Rectangle 247"/>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9" name="Straight Connector 248"/>
            <p:cNvCxnSpPr/>
            <p:nvPr/>
          </p:nvCxnSpPr>
          <p:spPr>
            <a:xfrm>
              <a:off x="9259713" y="1604501"/>
              <a:ext cx="0" cy="13493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48" name="Picture 47">
            <a:extLst>
              <a:ext uri="{FF2B5EF4-FFF2-40B4-BE49-F238E27FC236}">
                <a16:creationId xmlns:a16="http://schemas.microsoft.com/office/drawing/2014/main" id="{CA207BE5-EEEE-4D71-B9E5-7A46EEACD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3037" y="1339634"/>
            <a:ext cx="1362075" cy="876300"/>
          </a:xfrm>
          <a:prstGeom prst="rect">
            <a:avLst/>
          </a:prstGeom>
        </p:spPr>
      </p:pic>
      <p:grpSp>
        <p:nvGrpSpPr>
          <p:cNvPr id="42" name="Group 41"/>
          <p:cNvGrpSpPr/>
          <p:nvPr/>
        </p:nvGrpSpPr>
        <p:grpSpPr>
          <a:xfrm>
            <a:off x="1868189" y="2698033"/>
            <a:ext cx="3671547" cy="1308163"/>
            <a:chOff x="7462847" y="1617799"/>
            <a:chExt cx="3671547" cy="1308163"/>
          </a:xfrm>
        </p:grpSpPr>
        <p:sp>
          <p:nvSpPr>
            <p:cNvPr id="43" name="Rounded Rectangle 42"/>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9268715" y="1617799"/>
              <a:ext cx="0" cy="13081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1563" y="1637435"/>
            <a:ext cx="630759" cy="618745"/>
          </a:xfrm>
          <a:prstGeom prst="rect">
            <a:avLst/>
          </a:prstGeom>
        </p:spPr>
      </p:pic>
      <p:pic>
        <p:nvPicPr>
          <p:cNvPr id="256" name="Picture 25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1953" y="1647336"/>
            <a:ext cx="620326" cy="608511"/>
          </a:xfrm>
          <a:prstGeom prst="rect">
            <a:avLst/>
          </a:prstGeom>
        </p:spPr>
      </p:pic>
      <p:sp>
        <p:nvSpPr>
          <p:cNvPr id="6" name="Title 5"/>
          <p:cNvSpPr>
            <a:spLocks noGrp="1"/>
          </p:cNvSpPr>
          <p:nvPr>
            <p:ph type="title"/>
          </p:nvPr>
        </p:nvSpPr>
        <p:spPr/>
        <p:txBody>
          <a:bodyPr>
            <a:normAutofit/>
          </a:bodyPr>
          <a:lstStyle/>
          <a:p>
            <a:r>
              <a:rPr lang="en-US" dirty="0">
                <a:solidFill>
                  <a:srgbClr val="0070C0"/>
                </a:solidFill>
                <a:latin typeface="Avenir LT Std 65 Medium" panose="020B0603020203020204" pitchFamily="34" charset="0"/>
              </a:rPr>
              <a:t>restorVau</a:t>
            </a:r>
            <a:r>
              <a:rPr lang="en-US" dirty="0">
                <a:solidFill>
                  <a:srgbClr val="0167C1"/>
                </a:solidFill>
                <a:latin typeface="Avenir LT Std 65 Medium" panose="020B0603020203020204" pitchFamily="34" charset="0"/>
              </a:rPr>
              <a:t>lt – </a:t>
            </a:r>
            <a:r>
              <a:rPr lang="en-US" dirty="0"/>
              <a:t>Compliance Assured</a:t>
            </a:r>
          </a:p>
        </p:txBody>
      </p:sp>
      <p:sp>
        <p:nvSpPr>
          <p:cNvPr id="8" name="Text Placeholder 7">
            <a:extLst>
              <a:ext uri="{FF2B5EF4-FFF2-40B4-BE49-F238E27FC236}">
                <a16:creationId xmlns:a16="http://schemas.microsoft.com/office/drawing/2014/main" id="{B4488D07-C288-4091-AB45-F3D1478EA2F7}"/>
              </a:ext>
            </a:extLst>
          </p:cNvPr>
          <p:cNvSpPr>
            <a:spLocks noGrp="1"/>
          </p:cNvSpPr>
          <p:nvPr>
            <p:ph type="body" idx="4294967295"/>
          </p:nvPr>
        </p:nvSpPr>
        <p:spPr>
          <a:xfrm>
            <a:off x="6278563" y="1282700"/>
            <a:ext cx="5913437" cy="4906963"/>
          </a:xfrm>
          <a:prstGeom prst="rect">
            <a:avLst/>
          </a:prstGeom>
        </p:spPr>
        <p:txBody>
          <a:bodyPr>
            <a:noAutofit/>
          </a:bodyPr>
          <a:lstStyle/>
          <a:p>
            <a:pPr>
              <a:lnSpc>
                <a:spcPct val="100000"/>
              </a:lnSpc>
              <a:spcBef>
                <a:spcPts val="600"/>
              </a:spcBef>
            </a:pPr>
            <a:r>
              <a:rPr lang="en-US" sz="2400" i="1" dirty="0">
                <a:solidFill>
                  <a:srgbClr val="0167C1"/>
                </a:solidFill>
                <a:latin typeface="Avenir LT 65 Medium" panose="02000603020000020003" pitchFamily="2" charset="0"/>
              </a:rPr>
              <a:t>Trusted Systems</a:t>
            </a:r>
            <a:r>
              <a:rPr lang="en-US" sz="2400" dirty="0">
                <a:solidFill>
                  <a:srgbClr val="0167C1"/>
                </a:solidFill>
                <a:latin typeface="Avenir LT 65 Medium" panose="02000603020000020003" pitchFamily="2" charset="0"/>
              </a:rPr>
              <a:t> compliant storage</a:t>
            </a:r>
          </a:p>
          <a:p>
            <a:pPr lvl="1">
              <a:lnSpc>
                <a:spcPct val="100000"/>
              </a:lnSpc>
              <a:spcBef>
                <a:spcPts val="600"/>
              </a:spcBef>
            </a:pPr>
            <a:r>
              <a:rPr lang="en-US" sz="1600" dirty="0">
                <a:solidFill>
                  <a:srgbClr val="7F7F7F"/>
                </a:solidFill>
                <a:latin typeface="Avenir LT 65 Medium" panose="02000603020000020003" pitchFamily="2" charset="0"/>
              </a:rPr>
              <a:t>Immutable storage, </a:t>
            </a:r>
            <a:r>
              <a:rPr lang="en-US" sz="1600" dirty="0">
                <a:solidFill>
                  <a:schemeClr val="tx1">
                    <a:lumMod val="50000"/>
                    <a:lumOff val="50000"/>
                  </a:schemeClr>
                </a:solidFill>
                <a:latin typeface="Avenir LT 65 Medium" panose="02000603020000020003" pitchFamily="2" charset="0"/>
              </a:rPr>
              <a:t>Impervious to ransomware</a:t>
            </a:r>
          </a:p>
          <a:p>
            <a:pPr lvl="1">
              <a:lnSpc>
                <a:spcPct val="100000"/>
              </a:lnSpc>
              <a:spcBef>
                <a:spcPts val="600"/>
              </a:spcBef>
            </a:pPr>
            <a:r>
              <a:rPr lang="en-US" sz="1600" dirty="0">
                <a:solidFill>
                  <a:schemeClr val="tx1">
                    <a:lumMod val="50000"/>
                    <a:lumOff val="50000"/>
                  </a:schemeClr>
                </a:solidFill>
                <a:latin typeface="Avenir LT 65 Medium" panose="02000603020000020003" pitchFamily="2" charset="0"/>
              </a:rPr>
              <a:t>Assured data integrity with redundant copy</a:t>
            </a:r>
          </a:p>
          <a:p>
            <a:pPr lvl="1">
              <a:lnSpc>
                <a:spcPct val="100000"/>
              </a:lnSpc>
              <a:spcBef>
                <a:spcPts val="600"/>
              </a:spcBef>
            </a:pPr>
            <a:endParaRPr lang="en-US" sz="2000" dirty="0">
              <a:solidFill>
                <a:srgbClr val="0167C1"/>
              </a:solidFill>
              <a:latin typeface="Avenir LT 65 Medium" panose="02000603020000020003" pitchFamily="2" charset="0"/>
            </a:endParaRPr>
          </a:p>
          <a:p>
            <a:pPr>
              <a:lnSpc>
                <a:spcPct val="100000"/>
              </a:lnSpc>
              <a:spcBef>
                <a:spcPts val="600"/>
              </a:spcBef>
            </a:pPr>
            <a:r>
              <a:rPr lang="en-US" sz="2400" dirty="0">
                <a:solidFill>
                  <a:srgbClr val="0167C1"/>
                </a:solidFill>
                <a:latin typeface="Avenir LT 65 Medium" panose="02000603020000020003" pitchFamily="2" charset="0"/>
              </a:rPr>
              <a:t>500x faster recovery and </a:t>
            </a:r>
            <a:r>
              <a:rPr lang="en-US" sz="2400" i="1" dirty="0">
                <a:solidFill>
                  <a:srgbClr val="0167C1"/>
                </a:solidFill>
                <a:latin typeface="Avenir LT 65 Medium" panose="02000603020000020003" pitchFamily="2" charset="0"/>
              </a:rPr>
              <a:t>copy data</a:t>
            </a:r>
          </a:p>
          <a:p>
            <a:pPr lvl="1">
              <a:lnSpc>
                <a:spcPct val="100000"/>
              </a:lnSpc>
              <a:spcBef>
                <a:spcPts val="600"/>
              </a:spcBef>
            </a:pPr>
            <a:r>
              <a:rPr lang="en-US" sz="1600" dirty="0">
                <a:solidFill>
                  <a:schemeClr val="tx1">
                    <a:lumMod val="50000"/>
                    <a:lumOff val="50000"/>
                  </a:schemeClr>
                </a:solidFill>
                <a:latin typeface="Avenir LT 65 Medium" panose="02000603020000020003" pitchFamily="2" charset="0"/>
              </a:rPr>
              <a:t>Only need to handle VDFs not original data </a:t>
            </a:r>
          </a:p>
          <a:p>
            <a:pPr lvl="1">
              <a:lnSpc>
                <a:spcPct val="100000"/>
              </a:lnSpc>
              <a:spcBef>
                <a:spcPts val="600"/>
              </a:spcBef>
            </a:pPr>
            <a:r>
              <a:rPr lang="en-US" sz="1600" dirty="0">
                <a:solidFill>
                  <a:srgbClr val="7F7F7F"/>
                </a:solidFill>
                <a:latin typeface="Avenir LT 65 Medium" panose="02000603020000020003" pitchFamily="2" charset="0"/>
              </a:rPr>
              <a:t>Restores 800 VDFs / sec </a:t>
            </a:r>
            <a:r>
              <a:rPr lang="en-US" sz="1600" dirty="0">
                <a:solidFill>
                  <a:schemeClr val="tx1">
                    <a:lumMod val="50000"/>
                    <a:lumOff val="50000"/>
                  </a:schemeClr>
                </a:solidFill>
                <a:latin typeface="Avenir LT 65 Medium" panose="02000603020000020003" pitchFamily="2" charset="0"/>
              </a:rPr>
              <a:t>vs 5-10 files / sec </a:t>
            </a:r>
          </a:p>
          <a:p>
            <a:pPr lvl="1">
              <a:lnSpc>
                <a:spcPct val="100000"/>
              </a:lnSpc>
              <a:spcBef>
                <a:spcPts val="600"/>
              </a:spcBef>
            </a:pPr>
            <a:r>
              <a:rPr lang="en-US" sz="1600" dirty="0">
                <a:solidFill>
                  <a:schemeClr val="tx1">
                    <a:lumMod val="50000"/>
                    <a:lumOff val="50000"/>
                  </a:schemeClr>
                </a:solidFill>
                <a:latin typeface="Avenir LT 65 Medium" panose="02000603020000020003" pitchFamily="2" charset="0"/>
              </a:rPr>
              <a:t>Recover from disaster, or spin up new server</a:t>
            </a:r>
          </a:p>
          <a:p>
            <a:pPr lvl="1">
              <a:lnSpc>
                <a:spcPct val="100000"/>
              </a:lnSpc>
              <a:spcBef>
                <a:spcPts val="600"/>
              </a:spcBef>
            </a:pPr>
            <a:endParaRPr lang="en-US" sz="1600" dirty="0">
              <a:solidFill>
                <a:schemeClr val="tx1">
                  <a:lumMod val="50000"/>
                  <a:lumOff val="50000"/>
                </a:schemeClr>
              </a:solidFill>
              <a:latin typeface="Avenir LT 65 Medium" panose="02000603020000020003" pitchFamily="2" charset="0"/>
            </a:endParaRPr>
          </a:p>
          <a:p>
            <a:pPr>
              <a:lnSpc>
                <a:spcPct val="100000"/>
              </a:lnSpc>
              <a:spcBef>
                <a:spcPts val="600"/>
              </a:spcBef>
            </a:pPr>
            <a:r>
              <a:rPr lang="en-US" sz="2400" dirty="0">
                <a:solidFill>
                  <a:srgbClr val="0167C1"/>
                </a:solidFill>
                <a:latin typeface="Avenir LT 65 Medium" panose="02000603020000020003" pitchFamily="2" charset="0"/>
              </a:rPr>
              <a:t>Up to 80% lower storage costs</a:t>
            </a:r>
          </a:p>
          <a:p>
            <a:pPr lvl="1">
              <a:lnSpc>
                <a:spcPct val="100000"/>
              </a:lnSpc>
              <a:spcBef>
                <a:spcPts val="600"/>
              </a:spcBef>
            </a:pPr>
            <a:r>
              <a:rPr lang="en-US" sz="1600" dirty="0">
                <a:solidFill>
                  <a:schemeClr val="tx1">
                    <a:lumMod val="50000"/>
                    <a:lumOff val="50000"/>
                  </a:schemeClr>
                </a:solidFill>
                <a:latin typeface="Avenir LT 65 Medium" panose="02000603020000020003" pitchFamily="2" charset="0"/>
              </a:rPr>
              <a:t>Frees up capacity on primary and cloud servers</a:t>
            </a:r>
          </a:p>
          <a:p>
            <a:pPr lvl="1">
              <a:lnSpc>
                <a:spcPct val="100000"/>
              </a:lnSpc>
              <a:spcBef>
                <a:spcPts val="600"/>
              </a:spcBef>
            </a:pPr>
            <a:r>
              <a:rPr lang="en-US" sz="1600" dirty="0">
                <a:solidFill>
                  <a:schemeClr val="tx1">
                    <a:lumMod val="50000"/>
                    <a:lumOff val="50000"/>
                  </a:schemeClr>
                </a:solidFill>
                <a:latin typeface="Avenir LT 65 Medium" panose="02000603020000020003" pitchFamily="2" charset="0"/>
              </a:rPr>
              <a:t>No data recovery or lock-in fees from </a:t>
            </a:r>
            <a:r>
              <a:rPr lang="en-US" sz="1600" b="1" dirty="0" err="1">
                <a:solidFill>
                  <a:schemeClr val="bg2">
                    <a:lumMod val="25000"/>
                  </a:schemeClr>
                </a:solidFill>
                <a:latin typeface="Avenir LT 65 Medium" panose="02000603020000020003" pitchFamily="2" charset="0"/>
              </a:rPr>
              <a:t>r</a:t>
            </a:r>
            <a:r>
              <a:rPr lang="en-US" sz="1600" b="1" dirty="0" err="1">
                <a:solidFill>
                  <a:srgbClr val="0070C0"/>
                </a:solidFill>
                <a:latin typeface="Avenir LT 65 Medium" panose="02000603020000020003" pitchFamily="2" charset="0"/>
              </a:rPr>
              <a:t>V</a:t>
            </a:r>
            <a:endParaRPr lang="en-US" sz="1600" dirty="0">
              <a:solidFill>
                <a:schemeClr val="tx1">
                  <a:lumMod val="50000"/>
                  <a:lumOff val="50000"/>
                </a:schemeClr>
              </a:solidFill>
              <a:latin typeface="Avenir LT 65 Medium" panose="02000603020000020003" pitchFamily="2" charset="0"/>
            </a:endParaRPr>
          </a:p>
          <a:p>
            <a:pPr>
              <a:lnSpc>
                <a:spcPct val="100000"/>
              </a:lnSpc>
              <a:spcBef>
                <a:spcPts val="600"/>
              </a:spcBef>
            </a:pPr>
            <a:endParaRPr lang="en-US" sz="2400" dirty="0">
              <a:solidFill>
                <a:srgbClr val="0167C1"/>
              </a:solidFill>
              <a:latin typeface="Avenir LT 65 Medium" panose="02000603020000020003" pitchFamily="2" charset="0"/>
            </a:endParaRPr>
          </a:p>
        </p:txBody>
      </p:sp>
      <p:sp>
        <p:nvSpPr>
          <p:cNvPr id="103" name="Content Placeholder 4">
            <a:extLst>
              <a:ext uri="{FF2B5EF4-FFF2-40B4-BE49-F238E27FC236}">
                <a16:creationId xmlns:a16="http://schemas.microsoft.com/office/drawing/2014/main" id="{A2D31E1D-04AA-429E-BEFF-B3EC94438961}"/>
              </a:ext>
            </a:extLst>
          </p:cNvPr>
          <p:cNvSpPr txBox="1">
            <a:spLocks/>
          </p:cNvSpPr>
          <p:nvPr/>
        </p:nvSpPr>
        <p:spPr>
          <a:xfrm>
            <a:off x="304112" y="2215934"/>
            <a:ext cx="1483008" cy="847725"/>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900" b="0" dirty="0">
                <a:solidFill>
                  <a:srgbClr val="0167C1"/>
                </a:solidFill>
                <a:latin typeface="Avenir LT Std 55 Roman" panose="020B0703020203020204" pitchFamily="34" charset="0"/>
              </a:rPr>
              <a:t>HOW IS </a:t>
            </a:r>
          </a:p>
          <a:p>
            <a:pPr marL="0" indent="0" algn="ctr">
              <a:buFont typeface="Arial" panose="020B0604020202020204" pitchFamily="34" charset="0"/>
              <a:buNone/>
            </a:pPr>
            <a:r>
              <a:rPr lang="en-US" sz="1900" b="0" dirty="0">
                <a:solidFill>
                  <a:srgbClr val="0167C1"/>
                </a:solidFill>
                <a:latin typeface="Avenir LT Std 55 Roman" panose="020B0703020203020204" pitchFamily="34" charset="0"/>
              </a:rPr>
              <a:t>   THIS </a:t>
            </a:r>
            <a:r>
              <a:rPr lang="en-US" sz="1900" b="0" dirty="0">
                <a:solidFill>
                  <a:srgbClr val="0167C1"/>
                </a:solidFill>
                <a:latin typeface="Avenir LT Std 55 Roman" panose="020B0703020203020204" pitchFamily="34" charset="0"/>
                <a:sym typeface="Wingdings" panose="05000000000000000000" pitchFamily="2" charset="2"/>
              </a:rPr>
              <a:t></a:t>
            </a:r>
            <a:endParaRPr lang="en-US" sz="1900" b="0" dirty="0">
              <a:solidFill>
                <a:srgbClr val="0167C1"/>
              </a:solidFill>
              <a:latin typeface="Avenir LT Std 55 Roman" panose="020B0703020203020204" pitchFamily="34" charset="0"/>
            </a:endParaRPr>
          </a:p>
        </p:txBody>
      </p:sp>
      <p:grpSp>
        <p:nvGrpSpPr>
          <p:cNvPr id="86" name="Group 85"/>
          <p:cNvGrpSpPr/>
          <p:nvPr/>
        </p:nvGrpSpPr>
        <p:grpSpPr>
          <a:xfrm>
            <a:off x="1853316" y="4431658"/>
            <a:ext cx="3671547" cy="1349370"/>
            <a:chOff x="7462847" y="1604501"/>
            <a:chExt cx="3671547" cy="1349370"/>
          </a:xfrm>
        </p:grpSpPr>
        <p:sp>
          <p:nvSpPr>
            <p:cNvPr id="92" name="Rounded Rectangle 91"/>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p:cNvCxnSpPr/>
            <p:nvPr/>
          </p:nvCxnSpPr>
          <p:spPr>
            <a:xfrm>
              <a:off x="9282573" y="1604501"/>
              <a:ext cx="0" cy="13493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9" name="Content Placeholder 4"/>
          <p:cNvSpPr txBox="1">
            <a:spLocks/>
          </p:cNvSpPr>
          <p:nvPr/>
        </p:nvSpPr>
        <p:spPr>
          <a:xfrm>
            <a:off x="2026522" y="5364131"/>
            <a:ext cx="1236441" cy="267790"/>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0" dirty="0">
                <a:solidFill>
                  <a:schemeClr val="bg1">
                    <a:lumMod val="75000"/>
                  </a:schemeClr>
                </a:solidFill>
                <a:latin typeface="Avenir LT Std 65 Medium" panose="020B0603020203020204" pitchFamily="34" charset="0"/>
              </a:rPr>
              <a:t>PROVIDER 1</a:t>
            </a:r>
          </a:p>
        </p:txBody>
      </p:sp>
      <p:pic>
        <p:nvPicPr>
          <p:cNvPr id="156" name="Picture 1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704" y="4490643"/>
            <a:ext cx="1362075" cy="876300"/>
          </a:xfrm>
          <a:prstGeom prst="rect">
            <a:avLst/>
          </a:prstGeom>
        </p:spPr>
      </p:pic>
      <p:grpSp>
        <p:nvGrpSpPr>
          <p:cNvPr id="202" name="Group 201"/>
          <p:cNvGrpSpPr/>
          <p:nvPr/>
        </p:nvGrpSpPr>
        <p:grpSpPr>
          <a:xfrm>
            <a:off x="1853316" y="4431658"/>
            <a:ext cx="3671547" cy="1349370"/>
            <a:chOff x="7462847" y="1604501"/>
            <a:chExt cx="3671547" cy="1349370"/>
          </a:xfrm>
        </p:grpSpPr>
        <p:sp>
          <p:nvSpPr>
            <p:cNvPr id="203" name="Rounded Rectangle 202"/>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 name="Straight Connector 203"/>
            <p:cNvCxnSpPr/>
            <p:nvPr/>
          </p:nvCxnSpPr>
          <p:spPr>
            <a:xfrm>
              <a:off x="9282573" y="1604501"/>
              <a:ext cx="0" cy="13493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05" name="Picture 204">
            <a:extLst>
              <a:ext uri="{FF2B5EF4-FFF2-40B4-BE49-F238E27FC236}">
                <a16:creationId xmlns:a16="http://schemas.microsoft.com/office/drawing/2014/main" id="{8DDDB8E7-EFD5-4C95-B262-B88EA286EF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5784" y="4804431"/>
            <a:ext cx="620327" cy="608511"/>
          </a:xfrm>
          <a:prstGeom prst="rect">
            <a:avLst/>
          </a:prstGeom>
        </p:spPr>
      </p:pic>
      <p:pic>
        <p:nvPicPr>
          <p:cNvPr id="212" name="Picture 2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6898" y="4804431"/>
            <a:ext cx="620326" cy="608511"/>
          </a:xfrm>
          <a:prstGeom prst="rect">
            <a:avLst/>
          </a:prstGeom>
        </p:spPr>
      </p:pic>
      <p:pic>
        <p:nvPicPr>
          <p:cNvPr id="253" name="Picture 2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704" y="4490643"/>
            <a:ext cx="1362075" cy="876300"/>
          </a:xfrm>
          <a:prstGeom prst="rect">
            <a:avLst/>
          </a:prstGeom>
        </p:spPr>
      </p:pic>
      <p:sp>
        <p:nvSpPr>
          <p:cNvPr id="104" name="Content Placeholder 4">
            <a:extLst>
              <a:ext uri="{FF2B5EF4-FFF2-40B4-BE49-F238E27FC236}">
                <a16:creationId xmlns:a16="http://schemas.microsoft.com/office/drawing/2014/main" id="{65BA8EEF-765B-4EA2-BB78-266AE077263D}"/>
              </a:ext>
            </a:extLst>
          </p:cNvPr>
          <p:cNvSpPr txBox="1">
            <a:spLocks/>
          </p:cNvSpPr>
          <p:nvPr/>
        </p:nvSpPr>
        <p:spPr>
          <a:xfrm>
            <a:off x="273243" y="4404011"/>
            <a:ext cx="1547979" cy="1309410"/>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900" b="0" dirty="0">
                <a:solidFill>
                  <a:srgbClr val="0167C1"/>
                </a:solidFill>
                <a:latin typeface="Avenir LT Std 55 Roman" panose="020B0703020203020204" pitchFamily="34" charset="0"/>
              </a:rPr>
              <a:t>BETTER </a:t>
            </a:r>
          </a:p>
          <a:p>
            <a:pPr marL="0" indent="0" algn="ctr">
              <a:buFont typeface="Arial" panose="020B0604020202020204" pitchFamily="34" charset="0"/>
              <a:buNone/>
            </a:pPr>
            <a:r>
              <a:rPr lang="en-US" sz="1900" b="0" dirty="0">
                <a:solidFill>
                  <a:srgbClr val="0167C1"/>
                </a:solidFill>
                <a:latin typeface="Avenir LT Std 55 Roman" panose="020B0703020203020204" pitchFamily="34" charset="0"/>
              </a:rPr>
              <a:t>THAN</a:t>
            </a:r>
          </a:p>
          <a:p>
            <a:pPr marL="0" indent="0" algn="ctr">
              <a:buFont typeface="Arial" panose="020B0604020202020204" pitchFamily="34" charset="0"/>
              <a:buNone/>
            </a:pPr>
            <a:r>
              <a:rPr lang="en-US" sz="1900" b="0" dirty="0">
                <a:solidFill>
                  <a:srgbClr val="0167C1"/>
                </a:solidFill>
                <a:latin typeface="Avenir LT Std 55 Roman" panose="020B0703020203020204" pitchFamily="34" charset="0"/>
              </a:rPr>
              <a:t>   THIS </a:t>
            </a:r>
            <a:r>
              <a:rPr lang="en-US" sz="1900" b="0" dirty="0">
                <a:solidFill>
                  <a:srgbClr val="0167C1"/>
                </a:solidFill>
                <a:latin typeface="Avenir LT Std 55 Roman" panose="020B0703020203020204" pitchFamily="34" charset="0"/>
                <a:sym typeface="Wingdings" panose="05000000000000000000" pitchFamily="2" charset="2"/>
              </a:rPr>
              <a:t></a:t>
            </a:r>
            <a:endParaRPr lang="en-US" sz="1900" b="0" dirty="0">
              <a:solidFill>
                <a:srgbClr val="0167C1"/>
              </a:solidFill>
              <a:latin typeface="Avenir LT Std 55 Roman" panose="020B0703020203020204" pitchFamily="34" charset="0"/>
            </a:endParaRPr>
          </a:p>
        </p:txBody>
      </p:sp>
      <p:pic>
        <p:nvPicPr>
          <p:cNvPr id="5" name="Picture 4">
            <a:extLst>
              <a:ext uri="{FF2B5EF4-FFF2-40B4-BE49-F238E27FC236}">
                <a16:creationId xmlns:a16="http://schemas.microsoft.com/office/drawing/2014/main" id="{627EB566-8F67-4365-858C-B5E1ED96873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1425" y="2448766"/>
            <a:ext cx="412353" cy="414002"/>
          </a:xfrm>
          <a:prstGeom prst="rect">
            <a:avLst/>
          </a:prstGeom>
        </p:spPr>
      </p:pic>
      <p:pic>
        <p:nvPicPr>
          <p:cNvPr id="221" name="Picture 2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93351" y="4510076"/>
            <a:ext cx="912400" cy="1124998"/>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34684" y="1383966"/>
            <a:ext cx="859250" cy="1098423"/>
          </a:xfrm>
          <a:prstGeom prst="rect">
            <a:avLst/>
          </a:prstGeom>
        </p:spPr>
      </p:pic>
      <p:sp>
        <p:nvSpPr>
          <p:cNvPr id="4" name="TextBox 3">
            <a:extLst>
              <a:ext uri="{FF2B5EF4-FFF2-40B4-BE49-F238E27FC236}">
                <a16:creationId xmlns:a16="http://schemas.microsoft.com/office/drawing/2014/main" id="{6B354C66-CE9A-4729-9805-726501849F9F}"/>
              </a:ext>
            </a:extLst>
          </p:cNvPr>
          <p:cNvSpPr txBox="1"/>
          <p:nvPr/>
        </p:nvSpPr>
        <p:spPr>
          <a:xfrm>
            <a:off x="4598511" y="2059127"/>
            <a:ext cx="543739" cy="276999"/>
          </a:xfrm>
          <a:prstGeom prst="rect">
            <a:avLst/>
          </a:prstGeom>
          <a:noFill/>
        </p:spPr>
        <p:txBody>
          <a:bodyPr wrap="none" rtlCol="0">
            <a:spAutoFit/>
          </a:bodyPr>
          <a:lstStyle/>
          <a:p>
            <a:pPr algn="ctr"/>
            <a:r>
              <a:rPr lang="en-US" sz="1200" b="1" dirty="0">
                <a:solidFill>
                  <a:srgbClr val="FFFFFF"/>
                </a:solidFill>
              </a:rPr>
              <a:t>1 GB</a:t>
            </a:r>
          </a:p>
        </p:txBody>
      </p:sp>
      <p:cxnSp>
        <p:nvCxnSpPr>
          <p:cNvPr id="16" name="Straight Arrow Connector 15">
            <a:extLst>
              <a:ext uri="{FF2B5EF4-FFF2-40B4-BE49-F238E27FC236}">
                <a16:creationId xmlns:a16="http://schemas.microsoft.com/office/drawing/2014/main" id="{39DF9F78-AF9A-4DF5-8DA2-F574B1D8F613}"/>
              </a:ext>
            </a:extLst>
          </p:cNvPr>
          <p:cNvCxnSpPr>
            <a:cxnSpLocks/>
          </p:cNvCxnSpPr>
          <p:nvPr/>
        </p:nvCxnSpPr>
        <p:spPr>
          <a:xfrm>
            <a:off x="4875993" y="2333419"/>
            <a:ext cx="0" cy="723267"/>
          </a:xfrm>
          <a:prstGeom prst="straightConnector1">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96018" y="2722712"/>
            <a:ext cx="1295400" cy="847725"/>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86112" y="2799248"/>
            <a:ext cx="897160" cy="1074815"/>
          </a:xfrm>
          <a:prstGeom prst="rect">
            <a:avLst/>
          </a:prstGeom>
        </p:spPr>
      </p:pic>
      <p:sp>
        <p:nvSpPr>
          <p:cNvPr id="50" name="TextBox 49">
            <a:extLst>
              <a:ext uri="{FF2B5EF4-FFF2-40B4-BE49-F238E27FC236}">
                <a16:creationId xmlns:a16="http://schemas.microsoft.com/office/drawing/2014/main" id="{57030255-72F8-4716-84A0-D0734E0177DF}"/>
              </a:ext>
            </a:extLst>
          </p:cNvPr>
          <p:cNvSpPr txBox="1"/>
          <p:nvPr/>
        </p:nvSpPr>
        <p:spPr>
          <a:xfrm>
            <a:off x="4598511" y="3524316"/>
            <a:ext cx="518091" cy="276999"/>
          </a:xfrm>
          <a:prstGeom prst="rect">
            <a:avLst/>
          </a:prstGeom>
          <a:noFill/>
        </p:spPr>
        <p:txBody>
          <a:bodyPr wrap="none" rtlCol="0">
            <a:spAutoFit/>
          </a:bodyPr>
          <a:lstStyle/>
          <a:p>
            <a:pPr algn="ctr"/>
            <a:r>
              <a:rPr lang="en-US" sz="1200" b="1" dirty="0">
                <a:solidFill>
                  <a:srgbClr val="FFFFFF"/>
                </a:solidFill>
              </a:rPr>
              <a:t>1 TB</a:t>
            </a:r>
          </a:p>
        </p:txBody>
      </p:sp>
    </p:spTree>
    <p:extLst>
      <p:ext uri="{BB962C8B-B14F-4D97-AF65-F5344CB8AC3E}">
        <p14:creationId xmlns:p14="http://schemas.microsoft.com/office/powerpoint/2010/main" val="264333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up)">
                                      <p:cBhvr>
                                        <p:cTn id="12" dur="500"/>
                                        <p:tgtEl>
                                          <p:spTgt spid="8">
                                            <p:txEl>
                                              <p:pRg st="0" end="0"/>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ipe(up)">
                                      <p:cBhvr>
                                        <p:cTn id="15" dur="500"/>
                                        <p:tgtEl>
                                          <p:spTgt spid="8">
                                            <p:txEl>
                                              <p:pRg st="1" end="1"/>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wipe(up)">
                                      <p:cBhvr>
                                        <p:cTn id="18" dur="500"/>
                                        <p:tgtEl>
                                          <p:spTgt spid="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wipe(up)">
                                      <p:cBhvr>
                                        <p:cTn id="23" dur="500"/>
                                        <p:tgtEl>
                                          <p:spTgt spid="8">
                                            <p:txEl>
                                              <p:pRg st="4" end="4"/>
                                            </p:tx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wipe(up)">
                                      <p:cBhvr>
                                        <p:cTn id="26" dur="500"/>
                                        <p:tgtEl>
                                          <p:spTgt spid="8">
                                            <p:txEl>
                                              <p:pRg st="5" end="5"/>
                                            </p:txEl>
                                          </p:spTgt>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wipe(up)">
                                      <p:cBhvr>
                                        <p:cTn id="29" dur="500"/>
                                        <p:tgtEl>
                                          <p:spTgt spid="8">
                                            <p:txEl>
                                              <p:pRg st="6" end="6"/>
                                            </p:txEl>
                                          </p:spTgt>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wipe(up)">
                                      <p:cBhvr>
                                        <p:cTn id="32" dur="500"/>
                                        <p:tgtEl>
                                          <p:spTgt spid="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animEffect transition="in" filter="wipe(up)">
                                      <p:cBhvr>
                                        <p:cTn id="37" dur="500"/>
                                        <p:tgtEl>
                                          <p:spTgt spid="8">
                                            <p:txEl>
                                              <p:pRg st="9" end="9"/>
                                            </p:txEl>
                                          </p:spTgt>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8">
                                            <p:txEl>
                                              <p:pRg st="10" end="10"/>
                                            </p:txEl>
                                          </p:spTgt>
                                        </p:tgtEl>
                                        <p:attrNameLst>
                                          <p:attrName>style.visibility</p:attrName>
                                        </p:attrNameLst>
                                      </p:cBhvr>
                                      <p:to>
                                        <p:strVal val="visible"/>
                                      </p:to>
                                    </p:set>
                                    <p:animEffect transition="in" filter="wipe(up)">
                                      <p:cBhvr>
                                        <p:cTn id="40" dur="500"/>
                                        <p:tgtEl>
                                          <p:spTgt spid="8">
                                            <p:txEl>
                                              <p:pRg st="10" end="10"/>
                                            </p:txEl>
                                          </p:spTgt>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8">
                                            <p:txEl>
                                              <p:pRg st="11" end="11"/>
                                            </p:txEl>
                                          </p:spTgt>
                                        </p:tgtEl>
                                        <p:attrNameLst>
                                          <p:attrName>style.visibility</p:attrName>
                                        </p:attrNameLst>
                                      </p:cBhvr>
                                      <p:to>
                                        <p:strVal val="visible"/>
                                      </p:to>
                                    </p:set>
                                    <p:animEffect transition="in" filter="wipe(up)">
                                      <p:cBhvr>
                                        <p:cTn id="43"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17D9BB8-D8BB-4E53-A180-A7299E083CEE}"/>
              </a:ext>
            </a:extLst>
          </p:cNvPr>
          <p:cNvSpPr txBox="1"/>
          <p:nvPr/>
        </p:nvSpPr>
        <p:spPr>
          <a:xfrm>
            <a:off x="2486307" y="1131691"/>
            <a:ext cx="2321681" cy="769441"/>
          </a:xfrm>
          <a:prstGeom prst="rect">
            <a:avLst/>
          </a:prstGeom>
          <a:noFill/>
        </p:spPr>
        <p:txBody>
          <a:bodyPr wrap="square" rtlCol="0">
            <a:spAutoFit/>
          </a:bodyPr>
          <a:lstStyle/>
          <a:p>
            <a:r>
              <a:rPr lang="en-US" sz="1600" b="1" dirty="0"/>
              <a:t>Unprotected storage: </a:t>
            </a:r>
            <a:r>
              <a:rPr lang="en-US" sz="1400" b="1" dirty="0">
                <a:solidFill>
                  <a:srgbClr val="FF0000"/>
                </a:solidFill>
              </a:rPr>
              <a:t>Files can be edited &amp; deleted without trace</a:t>
            </a:r>
            <a:r>
              <a:rPr lang="en-US" sz="1400" b="1" dirty="0"/>
              <a:t>.</a:t>
            </a:r>
            <a:endParaRPr lang="en-US" sz="1600" b="1" dirty="0"/>
          </a:p>
        </p:txBody>
      </p:sp>
      <p:sp>
        <p:nvSpPr>
          <p:cNvPr id="60" name="Rounded Rectangle 111">
            <a:extLst>
              <a:ext uri="{FF2B5EF4-FFF2-40B4-BE49-F238E27FC236}">
                <a16:creationId xmlns:a16="http://schemas.microsoft.com/office/drawing/2014/main" id="{7721A9F4-5F92-4894-AAF4-3BB13D543E71}"/>
              </a:ext>
            </a:extLst>
          </p:cNvPr>
          <p:cNvSpPr/>
          <p:nvPr/>
        </p:nvSpPr>
        <p:spPr>
          <a:xfrm>
            <a:off x="684915" y="2271376"/>
            <a:ext cx="3684359" cy="3035131"/>
          </a:xfrm>
          <a:prstGeom prst="roundRect">
            <a:avLst>
              <a:gd name="adj" fmla="val 9416"/>
            </a:avLst>
          </a:prstGeom>
          <a:solidFill>
            <a:schemeClr val="accent5">
              <a:lumMod val="20000"/>
              <a:lumOff val="80000"/>
            </a:schemeClr>
          </a:solidFill>
          <a:ln w="3175">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111">
            <a:extLst>
              <a:ext uri="{FF2B5EF4-FFF2-40B4-BE49-F238E27FC236}">
                <a16:creationId xmlns:a16="http://schemas.microsoft.com/office/drawing/2014/main" id="{F85C27E0-F9A2-4D0F-8273-79D33B9D7446}"/>
              </a:ext>
            </a:extLst>
          </p:cNvPr>
          <p:cNvSpPr/>
          <p:nvPr/>
        </p:nvSpPr>
        <p:spPr>
          <a:xfrm>
            <a:off x="10076598" y="4312099"/>
            <a:ext cx="1994612" cy="1802694"/>
          </a:xfrm>
          <a:prstGeom prst="roundRect">
            <a:avLst>
              <a:gd name="adj" fmla="val 9416"/>
            </a:avLst>
          </a:prstGeom>
          <a:solidFill>
            <a:schemeClr val="accent5">
              <a:lumMod val="20000"/>
              <a:lumOff val="80000"/>
            </a:schemeClr>
          </a:solidFill>
          <a:ln w="3175">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111">
            <a:extLst>
              <a:ext uri="{FF2B5EF4-FFF2-40B4-BE49-F238E27FC236}">
                <a16:creationId xmlns:a16="http://schemas.microsoft.com/office/drawing/2014/main" id="{71F5B561-E238-4310-BC85-9B1EEB1F928F}"/>
              </a:ext>
            </a:extLst>
          </p:cNvPr>
          <p:cNvSpPr/>
          <p:nvPr/>
        </p:nvSpPr>
        <p:spPr>
          <a:xfrm>
            <a:off x="6270180" y="2270151"/>
            <a:ext cx="3943013" cy="3011110"/>
          </a:xfrm>
          <a:prstGeom prst="roundRect">
            <a:avLst>
              <a:gd name="adj" fmla="val 9416"/>
            </a:avLst>
          </a:prstGeom>
          <a:solidFill>
            <a:schemeClr val="accent5">
              <a:lumMod val="20000"/>
              <a:lumOff val="80000"/>
            </a:schemeClr>
          </a:solidFill>
          <a:ln w="3175">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4817" y="3688653"/>
            <a:ext cx="1943100" cy="1271588"/>
          </a:xfrm>
          <a:prstGeom prst="rect">
            <a:avLst/>
          </a:prstGeom>
        </p:spPr>
      </p:pic>
      <p:pic>
        <p:nvPicPr>
          <p:cNvPr id="55" name="Picture 54">
            <a:extLst>
              <a:ext uri="{FF2B5EF4-FFF2-40B4-BE49-F238E27FC236}">
                <a16:creationId xmlns:a16="http://schemas.microsoft.com/office/drawing/2014/main" id="{43729C2B-580D-4886-AE5D-7C1E195880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0916" y="2588422"/>
            <a:ext cx="1673924" cy="2005394"/>
          </a:xfrm>
          <a:prstGeom prst="rect">
            <a:avLst/>
          </a:prstGeom>
        </p:spPr>
      </p:pic>
      <p:pic>
        <p:nvPicPr>
          <p:cNvPr id="48" name="Picture 47">
            <a:extLst>
              <a:ext uri="{FF2B5EF4-FFF2-40B4-BE49-F238E27FC236}">
                <a16:creationId xmlns:a16="http://schemas.microsoft.com/office/drawing/2014/main" id="{CA207BE5-EEEE-4D71-B9E5-7A46EEACD8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2876" y="3645791"/>
            <a:ext cx="2043113" cy="1314450"/>
          </a:xfrm>
          <a:prstGeom prst="rect">
            <a:avLst/>
          </a:prstGeom>
        </p:spPr>
      </p:pic>
      <p:sp>
        <p:nvSpPr>
          <p:cNvPr id="6" name="Title 5"/>
          <p:cNvSpPr>
            <a:spLocks noGrp="1"/>
          </p:cNvSpPr>
          <p:nvPr>
            <p:ph type="title"/>
          </p:nvPr>
        </p:nvSpPr>
        <p:spPr/>
        <p:txBody>
          <a:bodyPr>
            <a:noAutofit/>
          </a:bodyPr>
          <a:lstStyle/>
          <a:p>
            <a:r>
              <a:rPr lang="en-US" sz="3600" i="1" dirty="0">
                <a:solidFill>
                  <a:schemeClr val="tx1"/>
                </a:solidFill>
                <a:latin typeface="Avenir LT Std 65 Medium" panose="020B0603020203020204" pitchFamily="34" charset="0"/>
              </a:rPr>
              <a:t>Trusted Systems</a:t>
            </a:r>
            <a:r>
              <a:rPr lang="en-US" sz="3600" dirty="0">
                <a:solidFill>
                  <a:schemeClr val="tx1"/>
                </a:solidFill>
                <a:latin typeface="Avenir LT Std 65 Medium" panose="020B0603020203020204" pitchFamily="34" charset="0"/>
              </a:rPr>
              <a:t> compliant storage</a:t>
            </a:r>
            <a:endParaRPr lang="en-US" sz="2400" dirty="0"/>
          </a:p>
        </p:txBody>
      </p:sp>
      <p:sp>
        <p:nvSpPr>
          <p:cNvPr id="7" name="Rectangle: Rounded Corners 6">
            <a:extLst>
              <a:ext uri="{FF2B5EF4-FFF2-40B4-BE49-F238E27FC236}">
                <a16:creationId xmlns:a16="http://schemas.microsoft.com/office/drawing/2014/main" id="{046C365A-874F-4CA0-9B08-C3A0CB62BC0F}"/>
              </a:ext>
            </a:extLst>
          </p:cNvPr>
          <p:cNvSpPr/>
          <p:nvPr/>
        </p:nvSpPr>
        <p:spPr>
          <a:xfrm>
            <a:off x="8633189" y="3552922"/>
            <a:ext cx="239265" cy="228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CA9BEE6-5D18-43F4-A071-F3A1A6C3B38F}"/>
              </a:ext>
            </a:extLst>
          </p:cNvPr>
          <p:cNvSpPr txBox="1"/>
          <p:nvPr/>
        </p:nvSpPr>
        <p:spPr>
          <a:xfrm>
            <a:off x="1627500" y="4857997"/>
            <a:ext cx="1133644" cy="369332"/>
          </a:xfrm>
          <a:prstGeom prst="rect">
            <a:avLst/>
          </a:prstGeom>
          <a:noFill/>
        </p:spPr>
        <p:txBody>
          <a:bodyPr wrap="none" rtlCol="0">
            <a:spAutoFit/>
          </a:bodyPr>
          <a:lstStyle/>
          <a:p>
            <a:r>
              <a:rPr lang="en-US" dirty="0"/>
              <a:t>$0.12</a:t>
            </a:r>
            <a:r>
              <a:rPr lang="en-US" dirty="0">
                <a:solidFill>
                  <a:schemeClr val="tx1">
                    <a:lumMod val="50000"/>
                    <a:lumOff val="50000"/>
                  </a:schemeClr>
                </a:solidFill>
              </a:rPr>
              <a:t>/Gb</a:t>
            </a:r>
          </a:p>
        </p:txBody>
      </p:sp>
      <p:sp>
        <p:nvSpPr>
          <p:cNvPr id="38" name="TextBox 37">
            <a:extLst>
              <a:ext uri="{FF2B5EF4-FFF2-40B4-BE49-F238E27FC236}">
                <a16:creationId xmlns:a16="http://schemas.microsoft.com/office/drawing/2014/main" id="{742B591F-A765-4502-A99D-1167DB3C261F}"/>
              </a:ext>
            </a:extLst>
          </p:cNvPr>
          <p:cNvSpPr txBox="1"/>
          <p:nvPr/>
        </p:nvSpPr>
        <p:spPr>
          <a:xfrm>
            <a:off x="7499545" y="4857997"/>
            <a:ext cx="1133644" cy="369332"/>
          </a:xfrm>
          <a:prstGeom prst="rect">
            <a:avLst/>
          </a:prstGeom>
          <a:noFill/>
        </p:spPr>
        <p:txBody>
          <a:bodyPr wrap="none" rtlCol="0">
            <a:spAutoFit/>
          </a:bodyPr>
          <a:lstStyle/>
          <a:p>
            <a:r>
              <a:rPr lang="en-US" dirty="0"/>
              <a:t>$0.15</a:t>
            </a:r>
            <a:r>
              <a:rPr lang="en-US" dirty="0">
                <a:solidFill>
                  <a:schemeClr val="tx1">
                    <a:lumMod val="50000"/>
                    <a:lumOff val="50000"/>
                  </a:schemeClr>
                </a:solidFill>
              </a:rPr>
              <a:t>/Gb</a:t>
            </a:r>
            <a:endParaRPr lang="en-US" dirty="0"/>
          </a:p>
        </p:txBody>
      </p:sp>
      <p:grpSp>
        <p:nvGrpSpPr>
          <p:cNvPr id="40" name="Group 39">
            <a:extLst>
              <a:ext uri="{FF2B5EF4-FFF2-40B4-BE49-F238E27FC236}">
                <a16:creationId xmlns:a16="http://schemas.microsoft.com/office/drawing/2014/main" id="{4107A119-EBD2-41CA-B754-1CF1D923D81D}"/>
              </a:ext>
            </a:extLst>
          </p:cNvPr>
          <p:cNvGrpSpPr/>
          <p:nvPr/>
        </p:nvGrpSpPr>
        <p:grpSpPr>
          <a:xfrm>
            <a:off x="10332444" y="4421430"/>
            <a:ext cx="1388036" cy="1051254"/>
            <a:chOff x="5546949" y="2450470"/>
            <a:chExt cx="2970970" cy="2250118"/>
          </a:xfrm>
        </p:grpSpPr>
        <p:pic>
          <p:nvPicPr>
            <p:cNvPr id="41" name="Picture 40">
              <a:extLst>
                <a:ext uri="{FF2B5EF4-FFF2-40B4-BE49-F238E27FC236}">
                  <a16:creationId xmlns:a16="http://schemas.microsoft.com/office/drawing/2014/main" id="{D6DBEBF8-88A0-4F82-9014-BE3A8F920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6949" y="3429000"/>
              <a:ext cx="1943100" cy="1271588"/>
            </a:xfrm>
            <a:prstGeom prst="rect">
              <a:avLst/>
            </a:prstGeom>
          </p:spPr>
        </p:pic>
        <p:pic>
          <p:nvPicPr>
            <p:cNvPr id="45" name="Picture 44">
              <a:extLst>
                <a:ext uri="{FF2B5EF4-FFF2-40B4-BE49-F238E27FC236}">
                  <a16:creationId xmlns:a16="http://schemas.microsoft.com/office/drawing/2014/main" id="{19EEAFA7-5B6E-443C-B0CA-9B00EE0FDE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3995" y="2450470"/>
              <a:ext cx="1673924" cy="2005394"/>
            </a:xfrm>
            <a:prstGeom prst="rect">
              <a:avLst/>
            </a:prstGeom>
          </p:spPr>
        </p:pic>
        <p:sp>
          <p:nvSpPr>
            <p:cNvPr id="46" name="Rectangle: Rounded Corners 45">
              <a:extLst>
                <a:ext uri="{FF2B5EF4-FFF2-40B4-BE49-F238E27FC236}">
                  <a16:creationId xmlns:a16="http://schemas.microsoft.com/office/drawing/2014/main" id="{8AEA1BAE-A7E1-4ABB-AC72-A38787E51CEF}"/>
                </a:ext>
              </a:extLst>
            </p:cNvPr>
            <p:cNvSpPr/>
            <p:nvPr/>
          </p:nvSpPr>
          <p:spPr>
            <a:xfrm>
              <a:off x="8195741" y="3429000"/>
              <a:ext cx="239265" cy="228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Straight Arrow Connector 13">
            <a:extLst>
              <a:ext uri="{FF2B5EF4-FFF2-40B4-BE49-F238E27FC236}">
                <a16:creationId xmlns:a16="http://schemas.microsoft.com/office/drawing/2014/main" id="{8CE4DD23-C80D-434F-AEEE-6B374F6989F2}"/>
              </a:ext>
            </a:extLst>
          </p:cNvPr>
          <p:cNvCxnSpPr/>
          <p:nvPr/>
        </p:nvCxnSpPr>
        <p:spPr>
          <a:xfrm flipV="1">
            <a:off x="3417542" y="4470366"/>
            <a:ext cx="0" cy="836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9F42D863-770E-460C-A653-6265CF4DDFE0}"/>
              </a:ext>
            </a:extLst>
          </p:cNvPr>
          <p:cNvSpPr txBox="1"/>
          <p:nvPr/>
        </p:nvSpPr>
        <p:spPr>
          <a:xfrm>
            <a:off x="7235987" y="1131691"/>
            <a:ext cx="3026334" cy="984885"/>
          </a:xfrm>
          <a:prstGeom prst="rect">
            <a:avLst/>
          </a:prstGeom>
          <a:noFill/>
        </p:spPr>
        <p:txBody>
          <a:bodyPr wrap="square" rtlCol="0">
            <a:spAutoFit/>
          </a:bodyPr>
          <a:lstStyle/>
          <a:p>
            <a:r>
              <a:rPr lang="en-US" sz="1600" b="1" dirty="0">
                <a:solidFill>
                  <a:srgbClr val="0167C1"/>
                </a:solidFill>
              </a:rPr>
              <a:t>Protected, audited storage: </a:t>
            </a:r>
          </a:p>
          <a:p>
            <a:r>
              <a:rPr lang="en-US" sz="1400" b="1" dirty="0">
                <a:solidFill>
                  <a:srgbClr val="00B050"/>
                </a:solidFill>
              </a:rPr>
              <a:t>Files can never be altered and may only be deleted per h/w enforced retention policies.</a:t>
            </a:r>
          </a:p>
        </p:txBody>
      </p:sp>
      <p:sp>
        <p:nvSpPr>
          <p:cNvPr id="51" name="TextBox 50">
            <a:extLst>
              <a:ext uri="{FF2B5EF4-FFF2-40B4-BE49-F238E27FC236}">
                <a16:creationId xmlns:a16="http://schemas.microsoft.com/office/drawing/2014/main" id="{EEBC11CA-5226-4271-ACB4-448740960ECD}"/>
              </a:ext>
            </a:extLst>
          </p:cNvPr>
          <p:cNvSpPr txBox="1"/>
          <p:nvPr/>
        </p:nvSpPr>
        <p:spPr>
          <a:xfrm>
            <a:off x="2243082" y="5298757"/>
            <a:ext cx="2550552" cy="984885"/>
          </a:xfrm>
          <a:prstGeom prst="rect">
            <a:avLst/>
          </a:prstGeom>
          <a:noFill/>
        </p:spPr>
        <p:txBody>
          <a:bodyPr wrap="square" rtlCol="0">
            <a:spAutoFit/>
          </a:bodyPr>
          <a:lstStyle/>
          <a:p>
            <a:r>
              <a:rPr lang="en-US" sz="1600" b="1" dirty="0"/>
              <a:t>Vulnerable File System: </a:t>
            </a:r>
            <a:r>
              <a:rPr lang="en-US" sz="1400" b="1" dirty="0">
                <a:solidFill>
                  <a:srgbClr val="FF0000"/>
                </a:solidFill>
              </a:rPr>
              <a:t>Ransomware attacks file systems, so this backup can also be attacked.</a:t>
            </a:r>
            <a:endParaRPr lang="en-US" sz="1600" dirty="0"/>
          </a:p>
        </p:txBody>
      </p:sp>
      <p:sp>
        <p:nvSpPr>
          <p:cNvPr id="52" name="TextBox 51">
            <a:extLst>
              <a:ext uri="{FF2B5EF4-FFF2-40B4-BE49-F238E27FC236}">
                <a16:creationId xmlns:a16="http://schemas.microsoft.com/office/drawing/2014/main" id="{633F29CF-02A9-40C4-BD99-48625F8C4670}"/>
              </a:ext>
            </a:extLst>
          </p:cNvPr>
          <p:cNvSpPr txBox="1"/>
          <p:nvPr/>
        </p:nvSpPr>
        <p:spPr>
          <a:xfrm>
            <a:off x="873178" y="2271376"/>
            <a:ext cx="2321681" cy="553998"/>
          </a:xfrm>
          <a:prstGeom prst="rect">
            <a:avLst/>
          </a:prstGeom>
          <a:noFill/>
        </p:spPr>
        <p:txBody>
          <a:bodyPr wrap="square" rtlCol="0">
            <a:spAutoFit/>
          </a:bodyPr>
          <a:lstStyle/>
          <a:p>
            <a:r>
              <a:rPr lang="en-US" sz="1600" b="1" dirty="0"/>
              <a:t>No file protection: </a:t>
            </a:r>
          </a:p>
          <a:p>
            <a:r>
              <a:rPr lang="en-US" sz="1400" dirty="0">
                <a:solidFill>
                  <a:schemeClr val="tx1">
                    <a:lumMod val="65000"/>
                    <a:lumOff val="35000"/>
                  </a:schemeClr>
                </a:solidFill>
              </a:rPr>
              <a:t>Permissions: </a:t>
            </a:r>
            <a:r>
              <a:rPr lang="en-US" sz="1400" b="1" dirty="0">
                <a:solidFill>
                  <a:srgbClr val="FF0000"/>
                </a:solidFill>
              </a:rPr>
              <a:t>ALL</a:t>
            </a:r>
          </a:p>
        </p:txBody>
      </p:sp>
      <p:sp>
        <p:nvSpPr>
          <p:cNvPr id="53" name="TextBox 52">
            <a:extLst>
              <a:ext uri="{FF2B5EF4-FFF2-40B4-BE49-F238E27FC236}">
                <a16:creationId xmlns:a16="http://schemas.microsoft.com/office/drawing/2014/main" id="{8C1B314F-ACB0-454F-B7DB-F76377C559C2}"/>
              </a:ext>
            </a:extLst>
          </p:cNvPr>
          <p:cNvSpPr txBox="1"/>
          <p:nvPr/>
        </p:nvSpPr>
        <p:spPr>
          <a:xfrm>
            <a:off x="6362395" y="2271376"/>
            <a:ext cx="3096925" cy="2062103"/>
          </a:xfrm>
          <a:prstGeom prst="rect">
            <a:avLst/>
          </a:prstGeom>
          <a:noFill/>
        </p:spPr>
        <p:txBody>
          <a:bodyPr wrap="square" rtlCol="0">
            <a:spAutoFit/>
          </a:bodyPr>
          <a:lstStyle/>
          <a:p>
            <a:r>
              <a:rPr lang="en-US" sz="1600" b="1" dirty="0">
                <a:solidFill>
                  <a:srgbClr val="0167C1"/>
                </a:solidFill>
              </a:rPr>
              <a:t>Added file protection: </a:t>
            </a:r>
          </a:p>
          <a:p>
            <a:r>
              <a:rPr lang="en-US" sz="1400" dirty="0">
                <a:solidFill>
                  <a:schemeClr val="tx1">
                    <a:lumMod val="65000"/>
                    <a:lumOff val="35000"/>
                  </a:schemeClr>
                </a:solidFill>
              </a:rPr>
              <a:t>Permissions: </a:t>
            </a:r>
            <a:r>
              <a:rPr lang="en-US" sz="1400" b="1" dirty="0">
                <a:solidFill>
                  <a:srgbClr val="0167C1"/>
                </a:solidFill>
              </a:rPr>
              <a:t>WORM</a:t>
            </a:r>
          </a:p>
          <a:p>
            <a:r>
              <a:rPr lang="en-US" sz="1400" b="1" dirty="0">
                <a:solidFill>
                  <a:srgbClr val="00B050"/>
                </a:solidFill>
              </a:rPr>
              <a:t>+ Fingerprint</a:t>
            </a:r>
          </a:p>
          <a:p>
            <a:r>
              <a:rPr lang="en-US" sz="1400" b="1" dirty="0">
                <a:solidFill>
                  <a:srgbClr val="00B050"/>
                </a:solidFill>
              </a:rPr>
              <a:t>+ Time stamped</a:t>
            </a:r>
          </a:p>
          <a:p>
            <a:r>
              <a:rPr lang="en-US" sz="1400" b="1" dirty="0">
                <a:solidFill>
                  <a:srgbClr val="00B050"/>
                </a:solidFill>
              </a:rPr>
              <a:t>+ Auto verified</a:t>
            </a:r>
          </a:p>
          <a:p>
            <a:r>
              <a:rPr lang="en-US" sz="1400" b="1" dirty="0">
                <a:solidFill>
                  <a:srgbClr val="00B050"/>
                </a:solidFill>
              </a:rPr>
              <a:t>+ Serial numbered</a:t>
            </a:r>
          </a:p>
          <a:p>
            <a:r>
              <a:rPr lang="en-US" sz="1400" b="1" dirty="0">
                <a:solidFill>
                  <a:srgbClr val="00B050"/>
                </a:solidFill>
              </a:rPr>
              <a:t>+ Duplicated</a:t>
            </a:r>
          </a:p>
          <a:p>
            <a:r>
              <a:rPr lang="en-US" sz="1400" b="1" dirty="0">
                <a:solidFill>
                  <a:srgbClr val="00B050"/>
                </a:solidFill>
              </a:rPr>
              <a:t>+ Audit trail</a:t>
            </a:r>
          </a:p>
          <a:p>
            <a:r>
              <a:rPr lang="en-US" sz="1400" b="1" dirty="0">
                <a:solidFill>
                  <a:srgbClr val="0167C1"/>
                </a:solidFill>
              </a:rPr>
              <a:t>+ VDF</a:t>
            </a:r>
          </a:p>
        </p:txBody>
      </p:sp>
      <p:pic>
        <p:nvPicPr>
          <p:cNvPr id="54" name="Picture 53">
            <a:extLst>
              <a:ext uri="{FF2B5EF4-FFF2-40B4-BE49-F238E27FC236}">
                <a16:creationId xmlns:a16="http://schemas.microsoft.com/office/drawing/2014/main" id="{42C9A15B-3517-42E9-A831-DC6E9C8677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8122" y="2538158"/>
            <a:ext cx="1707952" cy="2105922"/>
          </a:xfrm>
          <a:prstGeom prst="rect">
            <a:avLst/>
          </a:prstGeom>
        </p:spPr>
      </p:pic>
      <p:sp>
        <p:nvSpPr>
          <p:cNvPr id="36" name="Rectangle: Rounded Corners 35">
            <a:extLst>
              <a:ext uri="{FF2B5EF4-FFF2-40B4-BE49-F238E27FC236}">
                <a16:creationId xmlns:a16="http://schemas.microsoft.com/office/drawing/2014/main" id="{6CBB0974-C60C-4655-B96F-47D6B8502E12}"/>
              </a:ext>
            </a:extLst>
          </p:cNvPr>
          <p:cNvSpPr/>
          <p:nvPr/>
        </p:nvSpPr>
        <p:spPr>
          <a:xfrm>
            <a:off x="2946724" y="3210104"/>
            <a:ext cx="239265" cy="228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5711B0F-FC07-4FF1-A3DD-FA99E9D794CB}"/>
              </a:ext>
            </a:extLst>
          </p:cNvPr>
          <p:cNvSpPr txBox="1"/>
          <p:nvPr/>
        </p:nvSpPr>
        <p:spPr>
          <a:xfrm>
            <a:off x="10483984" y="5493656"/>
            <a:ext cx="1213794" cy="600164"/>
          </a:xfrm>
          <a:prstGeom prst="rect">
            <a:avLst/>
          </a:prstGeom>
          <a:noFill/>
        </p:spPr>
        <p:txBody>
          <a:bodyPr wrap="none" rtlCol="0">
            <a:spAutoFit/>
          </a:bodyPr>
          <a:lstStyle/>
          <a:p>
            <a:r>
              <a:rPr lang="en-US" sz="1100" b="1" dirty="0"/>
              <a:t>DUPLICATE IN </a:t>
            </a:r>
          </a:p>
          <a:p>
            <a:r>
              <a:rPr lang="en-US" sz="1100" b="1" dirty="0"/>
              <a:t>REDUNDANT </a:t>
            </a:r>
          </a:p>
          <a:p>
            <a:r>
              <a:rPr lang="en-US" sz="1100" b="1" dirty="0"/>
              <a:t>DATA CENTER</a:t>
            </a:r>
          </a:p>
        </p:txBody>
      </p:sp>
      <p:cxnSp>
        <p:nvCxnSpPr>
          <p:cNvPr id="61" name="Straight Arrow Connector 60">
            <a:extLst>
              <a:ext uri="{FF2B5EF4-FFF2-40B4-BE49-F238E27FC236}">
                <a16:creationId xmlns:a16="http://schemas.microsoft.com/office/drawing/2014/main" id="{0A4D4F2C-B4FB-46D5-ACF7-FE33B3301A48}"/>
              </a:ext>
            </a:extLst>
          </p:cNvPr>
          <p:cNvCxnSpPr>
            <a:cxnSpLocks/>
          </p:cNvCxnSpPr>
          <p:nvPr/>
        </p:nvCxnSpPr>
        <p:spPr>
          <a:xfrm flipV="1">
            <a:off x="9227878" y="4621426"/>
            <a:ext cx="0" cy="685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FFF2429B-502E-4BCE-A686-4B46B3F8781B}"/>
              </a:ext>
            </a:extLst>
          </p:cNvPr>
          <p:cNvCxnSpPr>
            <a:cxnSpLocks/>
          </p:cNvCxnSpPr>
          <p:nvPr/>
        </p:nvCxnSpPr>
        <p:spPr>
          <a:xfrm>
            <a:off x="1862892" y="2837153"/>
            <a:ext cx="1226829" cy="4917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B9871206-9171-4747-81D4-8E470EB851D8}"/>
              </a:ext>
            </a:extLst>
          </p:cNvPr>
          <p:cNvSpPr txBox="1"/>
          <p:nvPr/>
        </p:nvSpPr>
        <p:spPr>
          <a:xfrm>
            <a:off x="7499545" y="5277168"/>
            <a:ext cx="2480644" cy="1015663"/>
          </a:xfrm>
          <a:prstGeom prst="rect">
            <a:avLst/>
          </a:prstGeom>
          <a:noFill/>
        </p:spPr>
        <p:txBody>
          <a:bodyPr wrap="square" rtlCol="0">
            <a:spAutoFit/>
          </a:bodyPr>
          <a:lstStyle/>
          <a:p>
            <a:pPr algn="r"/>
            <a:r>
              <a:rPr lang="en-US" sz="1600" b="1" dirty="0">
                <a:solidFill>
                  <a:srgbClr val="0167C1"/>
                </a:solidFill>
              </a:rPr>
              <a:t>No File System</a:t>
            </a:r>
          </a:p>
          <a:p>
            <a:pPr algn="r"/>
            <a:r>
              <a:rPr lang="en-US" sz="1400" b="1" dirty="0">
                <a:solidFill>
                  <a:srgbClr val="00B050"/>
                </a:solidFill>
              </a:rPr>
              <a:t>Object storage which is impervious to ransomware</a:t>
            </a:r>
          </a:p>
          <a:p>
            <a:pPr algn="r"/>
            <a:endParaRPr lang="en-US" sz="1600" dirty="0">
              <a:solidFill>
                <a:srgbClr val="0167C1"/>
              </a:solidFill>
            </a:endParaRPr>
          </a:p>
        </p:txBody>
      </p:sp>
      <p:sp>
        <p:nvSpPr>
          <p:cNvPr id="2" name="Rectangle 1">
            <a:extLst>
              <a:ext uri="{FF2B5EF4-FFF2-40B4-BE49-F238E27FC236}">
                <a16:creationId xmlns:a16="http://schemas.microsoft.com/office/drawing/2014/main" id="{1EF00050-B4E5-4CB4-B801-CACF5B570B9A}"/>
              </a:ext>
            </a:extLst>
          </p:cNvPr>
          <p:cNvSpPr/>
          <p:nvPr/>
        </p:nvSpPr>
        <p:spPr>
          <a:xfrm>
            <a:off x="10455466" y="2344384"/>
            <a:ext cx="1579832" cy="1477328"/>
          </a:xfrm>
          <a:prstGeom prst="rect">
            <a:avLst/>
          </a:prstGeom>
          <a:solidFill>
            <a:srgbClr val="00B050"/>
          </a:solidFill>
        </p:spPr>
        <p:txBody>
          <a:bodyPr wrap="square">
            <a:spAutoFit/>
          </a:bodyPr>
          <a:lstStyle/>
          <a:p>
            <a:pPr algn="ctr"/>
            <a:endParaRPr lang="en-US" b="1" dirty="0">
              <a:solidFill>
                <a:schemeClr val="bg2">
                  <a:lumMod val="25000"/>
                </a:schemeClr>
              </a:solidFill>
            </a:endParaRPr>
          </a:p>
          <a:p>
            <a:pPr algn="ctr"/>
            <a:r>
              <a:rPr lang="en-US" b="1" dirty="0">
                <a:solidFill>
                  <a:schemeClr val="bg2">
                    <a:lumMod val="25000"/>
                  </a:schemeClr>
                </a:solidFill>
              </a:rPr>
              <a:t>Trusted </a:t>
            </a:r>
          </a:p>
          <a:p>
            <a:pPr algn="ctr"/>
            <a:r>
              <a:rPr lang="en-US" b="1" dirty="0">
                <a:solidFill>
                  <a:schemeClr val="bg2">
                    <a:lumMod val="25000"/>
                  </a:schemeClr>
                </a:solidFill>
              </a:rPr>
              <a:t>Systems </a:t>
            </a:r>
          </a:p>
          <a:p>
            <a:pPr algn="ctr"/>
            <a:r>
              <a:rPr lang="en-US" b="1" dirty="0">
                <a:solidFill>
                  <a:schemeClr val="bg2">
                    <a:lumMod val="25000"/>
                  </a:schemeClr>
                </a:solidFill>
              </a:rPr>
              <a:t>Compliant</a:t>
            </a:r>
          </a:p>
          <a:p>
            <a:pPr algn="ctr"/>
            <a:endParaRPr lang="en-US" b="1" dirty="0">
              <a:solidFill>
                <a:schemeClr val="bg2">
                  <a:lumMod val="25000"/>
                </a:schemeClr>
              </a:solidFill>
            </a:endParaRPr>
          </a:p>
        </p:txBody>
      </p:sp>
      <p:cxnSp>
        <p:nvCxnSpPr>
          <p:cNvPr id="4" name="Straight Connector 3">
            <a:extLst>
              <a:ext uri="{FF2B5EF4-FFF2-40B4-BE49-F238E27FC236}">
                <a16:creationId xmlns:a16="http://schemas.microsoft.com/office/drawing/2014/main" id="{5F8198FC-7688-4095-9E6E-4930A71C7E8A}"/>
              </a:ext>
            </a:extLst>
          </p:cNvPr>
          <p:cNvCxnSpPr/>
          <p:nvPr/>
        </p:nvCxnSpPr>
        <p:spPr>
          <a:xfrm>
            <a:off x="5664200" y="1279653"/>
            <a:ext cx="0" cy="477513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424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609E36-F09E-47C0-9CBA-D68B4B7CE5E9}"/>
              </a:ext>
            </a:extLst>
          </p:cNvPr>
          <p:cNvSpPr>
            <a:spLocks noGrp="1"/>
          </p:cNvSpPr>
          <p:nvPr>
            <p:ph type="title"/>
          </p:nvPr>
        </p:nvSpPr>
        <p:spPr/>
        <p:txBody>
          <a:bodyPr/>
          <a:lstStyle/>
          <a:p>
            <a:r>
              <a:rPr lang="en-US" dirty="0"/>
              <a:t>500x faster disaster recovery and </a:t>
            </a:r>
            <a:r>
              <a:rPr lang="en-US" i="1" dirty="0"/>
              <a:t>copy data</a:t>
            </a:r>
          </a:p>
        </p:txBody>
      </p:sp>
      <p:sp>
        <p:nvSpPr>
          <p:cNvPr id="20" name="Text Placeholder 19">
            <a:extLst>
              <a:ext uri="{FF2B5EF4-FFF2-40B4-BE49-F238E27FC236}">
                <a16:creationId xmlns:a16="http://schemas.microsoft.com/office/drawing/2014/main" id="{7309AFB4-9C1A-4F22-A638-2B33675B40D5}"/>
              </a:ext>
            </a:extLst>
          </p:cNvPr>
          <p:cNvSpPr>
            <a:spLocks noGrp="1"/>
          </p:cNvSpPr>
          <p:nvPr>
            <p:ph type="body" sz="quarter" idx="10"/>
          </p:nvPr>
        </p:nvSpPr>
        <p:spPr>
          <a:xfrm>
            <a:off x="496888" y="1321907"/>
            <a:ext cx="11695112" cy="4124806"/>
          </a:xfrm>
        </p:spPr>
        <p:txBody>
          <a:bodyPr/>
          <a:lstStyle/>
          <a:p>
            <a:pPr lvl="0"/>
            <a:r>
              <a:rPr lang="en-US" dirty="0"/>
              <a:t>4 Tb unstructured data locked-out by ransomware attack</a:t>
            </a:r>
          </a:p>
          <a:p>
            <a:pPr lvl="1"/>
            <a:r>
              <a:rPr lang="en-US" dirty="0"/>
              <a:t>Total of 800,000 files restored, with average file size of 5 Mb</a:t>
            </a:r>
          </a:p>
          <a:p>
            <a:pPr lvl="0"/>
            <a:endParaRPr lang="en-US" dirty="0"/>
          </a:p>
          <a:p>
            <a:endParaRPr lang="en-US" dirty="0"/>
          </a:p>
        </p:txBody>
      </p:sp>
      <p:graphicFrame>
        <p:nvGraphicFramePr>
          <p:cNvPr id="4" name="Table 4">
            <a:extLst>
              <a:ext uri="{FF2B5EF4-FFF2-40B4-BE49-F238E27FC236}">
                <a16:creationId xmlns:a16="http://schemas.microsoft.com/office/drawing/2014/main" id="{F40C2644-22D1-4956-A391-7419CA120714}"/>
              </a:ext>
            </a:extLst>
          </p:cNvPr>
          <p:cNvGraphicFramePr>
            <a:graphicFrameLocks noGrp="1"/>
          </p:cNvGraphicFramePr>
          <p:nvPr/>
        </p:nvGraphicFramePr>
        <p:xfrm>
          <a:off x="496047" y="2769158"/>
          <a:ext cx="5652168" cy="2773807"/>
        </p:xfrm>
        <a:graphic>
          <a:graphicData uri="http://schemas.openxmlformats.org/drawingml/2006/table">
            <a:tbl>
              <a:tblPr firstRow="1" bandRow="1">
                <a:tableStyleId>{5C22544A-7EE6-4342-B048-85BDC9FD1C3A}</a:tableStyleId>
              </a:tblPr>
              <a:tblGrid>
                <a:gridCol w="1368926">
                  <a:extLst>
                    <a:ext uri="{9D8B030D-6E8A-4147-A177-3AD203B41FA5}">
                      <a16:colId xmlns:a16="http://schemas.microsoft.com/office/drawing/2014/main" val="2751465854"/>
                    </a:ext>
                  </a:extLst>
                </a:gridCol>
                <a:gridCol w="2149642">
                  <a:extLst>
                    <a:ext uri="{9D8B030D-6E8A-4147-A177-3AD203B41FA5}">
                      <a16:colId xmlns:a16="http://schemas.microsoft.com/office/drawing/2014/main" val="598292851"/>
                    </a:ext>
                  </a:extLst>
                </a:gridCol>
                <a:gridCol w="2133600">
                  <a:extLst>
                    <a:ext uri="{9D8B030D-6E8A-4147-A177-3AD203B41FA5}">
                      <a16:colId xmlns:a16="http://schemas.microsoft.com/office/drawing/2014/main" val="3592430615"/>
                    </a:ext>
                  </a:extLst>
                </a:gridCol>
              </a:tblGrid>
              <a:tr h="658843">
                <a:tc>
                  <a:txBody>
                    <a:bodyPr/>
                    <a:lstStyle/>
                    <a:p>
                      <a:r>
                        <a:rPr lang="en-US" sz="1600" dirty="0" err="1"/>
                        <a:t>DataCenter</a:t>
                      </a:r>
                      <a:r>
                        <a:rPr lang="en-US" sz="1600" dirty="0"/>
                        <a:t> Bandwidth</a:t>
                      </a:r>
                    </a:p>
                  </a:txBody>
                  <a:tcPr anchor="b"/>
                </a:tc>
                <a:tc>
                  <a:txBody>
                    <a:bodyPr/>
                    <a:lstStyle/>
                    <a:p>
                      <a:pPr algn="ctr"/>
                      <a:r>
                        <a:rPr lang="en-US" sz="1600" dirty="0"/>
                        <a:t>Conventional Cloud Backup and Restore</a:t>
                      </a:r>
                    </a:p>
                  </a:txBody>
                  <a:tcPr anchor="b"/>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t>With restorVault</a:t>
                      </a:r>
                    </a:p>
                  </a:txBody>
                  <a:tcPr anchor="b"/>
                </a:tc>
                <a:extLst>
                  <a:ext uri="{0D108BD9-81ED-4DB2-BD59-A6C34878D82A}">
                    <a16:rowId xmlns:a16="http://schemas.microsoft.com/office/drawing/2014/main" val="86618710"/>
                  </a:ext>
                </a:extLst>
              </a:tr>
              <a:tr h="1057482">
                <a:tc>
                  <a:txBody>
                    <a:bodyPr/>
                    <a:lstStyle/>
                    <a:p>
                      <a:pPr algn="ctr"/>
                      <a:r>
                        <a:rPr lang="en-US" sz="1800" b="1" dirty="0"/>
                        <a:t>50 Mbps</a:t>
                      </a:r>
                    </a:p>
                  </a:txBody>
                  <a:tcPr anchor="ctr"/>
                </a:tc>
                <a:tc>
                  <a:txBody>
                    <a:bodyPr/>
                    <a:lstStyle/>
                    <a:p>
                      <a:pPr algn="ctr"/>
                      <a:r>
                        <a:rPr lang="en-US" sz="1800" b="0" dirty="0"/>
                        <a:t>10,800 mins</a:t>
                      </a:r>
                    </a:p>
                  </a:txBody>
                  <a:tcPr anchor="ctr"/>
                </a:tc>
                <a:tc>
                  <a:txBody>
                    <a:bodyPr/>
                    <a:lstStyle/>
                    <a:p>
                      <a:pPr algn="ctr"/>
                      <a:r>
                        <a:rPr lang="en-US" sz="1800" b="0" dirty="0"/>
                        <a:t>8.5 mins</a:t>
                      </a:r>
                    </a:p>
                  </a:txBody>
                  <a:tcPr anchor="ctr"/>
                </a:tc>
                <a:extLst>
                  <a:ext uri="{0D108BD9-81ED-4DB2-BD59-A6C34878D82A}">
                    <a16:rowId xmlns:a16="http://schemas.microsoft.com/office/drawing/2014/main" val="81186835"/>
                  </a:ext>
                </a:extLst>
              </a:tr>
              <a:tr h="1057482">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dirty="0"/>
                        <a:t>200 Mbps</a:t>
                      </a:r>
                    </a:p>
                  </a:txBody>
                  <a:tcPr anchor="ctr"/>
                </a:tc>
                <a:tc>
                  <a:txBody>
                    <a:bodyPr/>
                    <a:lstStyle/>
                    <a:p>
                      <a:pPr algn="ctr"/>
                      <a:r>
                        <a:rPr lang="en-US" sz="1800" b="0" dirty="0"/>
                        <a:t>1,410 mins</a:t>
                      </a:r>
                    </a:p>
                  </a:txBody>
                  <a:tcPr anchor="ctr"/>
                </a:tc>
                <a:tc>
                  <a:txBody>
                    <a:bodyPr/>
                    <a:lstStyle/>
                    <a:p>
                      <a:pPr algn="ctr"/>
                      <a:r>
                        <a:rPr lang="en-US" sz="1800" b="0" dirty="0"/>
                        <a:t>2.2 mins</a:t>
                      </a:r>
                    </a:p>
                  </a:txBody>
                  <a:tcPr anchor="ctr"/>
                </a:tc>
                <a:extLst>
                  <a:ext uri="{0D108BD9-81ED-4DB2-BD59-A6C34878D82A}">
                    <a16:rowId xmlns:a16="http://schemas.microsoft.com/office/drawing/2014/main" val="3931875083"/>
                  </a:ext>
                </a:extLst>
              </a:tr>
            </a:tbl>
          </a:graphicData>
        </a:graphic>
      </p:graphicFrame>
      <p:sp>
        <p:nvSpPr>
          <p:cNvPr id="23" name="TextBox 22">
            <a:extLst>
              <a:ext uri="{FF2B5EF4-FFF2-40B4-BE49-F238E27FC236}">
                <a16:creationId xmlns:a16="http://schemas.microsoft.com/office/drawing/2014/main" id="{DFC7EC1E-8E67-4D01-9987-04E4B70A2D9E}"/>
              </a:ext>
            </a:extLst>
          </p:cNvPr>
          <p:cNvSpPr txBox="1"/>
          <p:nvPr/>
        </p:nvSpPr>
        <p:spPr>
          <a:xfrm>
            <a:off x="496047" y="5604672"/>
            <a:ext cx="5622052" cy="369332"/>
          </a:xfrm>
          <a:prstGeom prst="rect">
            <a:avLst/>
          </a:prstGeom>
          <a:noFill/>
        </p:spPr>
        <p:txBody>
          <a:bodyPr wrap="none" rtlCol="0">
            <a:spAutoFit/>
          </a:bodyPr>
          <a:lstStyle/>
          <a:p>
            <a:r>
              <a:rPr lang="en-US" i="1" dirty="0"/>
              <a:t>Over </a:t>
            </a:r>
            <a:r>
              <a:rPr lang="en-US" b="1" i="1" dirty="0">
                <a:solidFill>
                  <a:srgbClr val="0167C1"/>
                </a:solidFill>
              </a:rPr>
              <a:t>500x faster </a:t>
            </a:r>
            <a:r>
              <a:rPr lang="en-US" i="1" dirty="0"/>
              <a:t>even with big internet connections</a:t>
            </a:r>
          </a:p>
        </p:txBody>
      </p:sp>
      <p:pic>
        <p:nvPicPr>
          <p:cNvPr id="2" name="Picture 1">
            <a:extLst>
              <a:ext uri="{FF2B5EF4-FFF2-40B4-BE49-F238E27FC236}">
                <a16:creationId xmlns:a16="http://schemas.microsoft.com/office/drawing/2014/main" id="{DA3D886E-873B-429C-BC68-5E7C6CA16F52}"/>
              </a:ext>
            </a:extLst>
          </p:cNvPr>
          <p:cNvPicPr>
            <a:picLocks noChangeAspect="1"/>
          </p:cNvPicPr>
          <p:nvPr/>
        </p:nvPicPr>
        <p:blipFill>
          <a:blip r:embed="rId3"/>
          <a:stretch>
            <a:fillRect/>
          </a:stretch>
        </p:blipFill>
        <p:spPr>
          <a:xfrm>
            <a:off x="6344444" y="2780462"/>
            <a:ext cx="5557996" cy="2803679"/>
          </a:xfrm>
          <a:prstGeom prst="rect">
            <a:avLst/>
          </a:prstGeom>
        </p:spPr>
      </p:pic>
      <p:cxnSp>
        <p:nvCxnSpPr>
          <p:cNvPr id="22" name="Straight Connector 21">
            <a:extLst>
              <a:ext uri="{FF2B5EF4-FFF2-40B4-BE49-F238E27FC236}">
                <a16:creationId xmlns:a16="http://schemas.microsoft.com/office/drawing/2014/main" id="{E12DCA95-A968-46A6-8587-1CC7EB36BF81}"/>
              </a:ext>
            </a:extLst>
          </p:cNvPr>
          <p:cNvCxnSpPr/>
          <p:nvPr/>
        </p:nvCxnSpPr>
        <p:spPr>
          <a:xfrm>
            <a:off x="7212330" y="3429000"/>
            <a:ext cx="0" cy="65913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0F18977-9600-4E45-9B2C-DB1B970DDDA9}"/>
              </a:ext>
            </a:extLst>
          </p:cNvPr>
          <p:cNvSpPr txBox="1"/>
          <p:nvPr/>
        </p:nvSpPr>
        <p:spPr>
          <a:xfrm>
            <a:off x="8401049" y="3611880"/>
            <a:ext cx="1826141" cy="369332"/>
          </a:xfrm>
          <a:prstGeom prst="rect">
            <a:avLst/>
          </a:prstGeom>
          <a:noFill/>
        </p:spPr>
        <p:txBody>
          <a:bodyPr wrap="none" rtlCol="0">
            <a:spAutoFit/>
          </a:bodyPr>
          <a:lstStyle/>
          <a:p>
            <a:r>
              <a:rPr lang="en-US" dirty="0"/>
              <a:t>TWO MINUTES</a:t>
            </a:r>
          </a:p>
        </p:txBody>
      </p:sp>
      <p:sp>
        <p:nvSpPr>
          <p:cNvPr id="25" name="TextBox 24">
            <a:extLst>
              <a:ext uri="{FF2B5EF4-FFF2-40B4-BE49-F238E27FC236}">
                <a16:creationId xmlns:a16="http://schemas.microsoft.com/office/drawing/2014/main" id="{E3ED029F-8737-49F4-B0C0-2C9308D84126}"/>
              </a:ext>
            </a:extLst>
          </p:cNvPr>
          <p:cNvSpPr txBox="1"/>
          <p:nvPr/>
        </p:nvSpPr>
        <p:spPr>
          <a:xfrm>
            <a:off x="8626222" y="4570814"/>
            <a:ext cx="1398653" cy="369332"/>
          </a:xfrm>
          <a:prstGeom prst="rect">
            <a:avLst/>
          </a:prstGeom>
          <a:noFill/>
        </p:spPr>
        <p:txBody>
          <a:bodyPr wrap="none" rtlCol="0">
            <a:spAutoFit/>
          </a:bodyPr>
          <a:lstStyle/>
          <a:p>
            <a:r>
              <a:rPr lang="en-US" dirty="0">
                <a:solidFill>
                  <a:schemeClr val="bg1">
                    <a:lumMod val="95000"/>
                  </a:schemeClr>
                </a:solidFill>
              </a:rPr>
              <a:t>TWO DAYS</a:t>
            </a:r>
          </a:p>
        </p:txBody>
      </p:sp>
      <p:cxnSp>
        <p:nvCxnSpPr>
          <p:cNvPr id="10" name="Straight Arrow Connector 9">
            <a:extLst>
              <a:ext uri="{FF2B5EF4-FFF2-40B4-BE49-F238E27FC236}">
                <a16:creationId xmlns:a16="http://schemas.microsoft.com/office/drawing/2014/main" id="{466A5541-A3BA-4224-B996-5D210A4DDFB1}"/>
              </a:ext>
            </a:extLst>
          </p:cNvPr>
          <p:cNvCxnSpPr/>
          <p:nvPr/>
        </p:nvCxnSpPr>
        <p:spPr>
          <a:xfrm flipH="1">
            <a:off x="7349490" y="3771900"/>
            <a:ext cx="948690" cy="0"/>
          </a:xfrm>
          <a:prstGeom prst="straightConnector1">
            <a:avLst/>
          </a:prstGeom>
          <a:ln>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981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latin typeface="Avenir LT Std 65 Medium" panose="020B0603020203020204" pitchFamily="34" charset="0"/>
              </a:rPr>
              <a:t>Up to 80% lower storage costs</a:t>
            </a:r>
          </a:p>
        </p:txBody>
      </p:sp>
      <p:grpSp>
        <p:nvGrpSpPr>
          <p:cNvPr id="2" name="Group 1">
            <a:extLst>
              <a:ext uri="{FF2B5EF4-FFF2-40B4-BE49-F238E27FC236}">
                <a16:creationId xmlns:a16="http://schemas.microsoft.com/office/drawing/2014/main" id="{F5E223F7-6021-4B78-AB37-BB9AF7BF4D5A}"/>
              </a:ext>
            </a:extLst>
          </p:cNvPr>
          <p:cNvGrpSpPr/>
          <p:nvPr/>
        </p:nvGrpSpPr>
        <p:grpSpPr>
          <a:xfrm>
            <a:off x="480986" y="1142507"/>
            <a:ext cx="11184144" cy="3454284"/>
            <a:chOff x="480986" y="1142507"/>
            <a:chExt cx="11184144" cy="3454284"/>
          </a:xfrm>
        </p:grpSpPr>
        <p:sp>
          <p:nvSpPr>
            <p:cNvPr id="52" name="TextBox 51">
              <a:extLst>
                <a:ext uri="{FF2B5EF4-FFF2-40B4-BE49-F238E27FC236}">
                  <a16:creationId xmlns:a16="http://schemas.microsoft.com/office/drawing/2014/main" id="{7E3F65FC-D2BC-479D-858E-2E98752632D1}"/>
                </a:ext>
              </a:extLst>
            </p:cNvPr>
            <p:cNvSpPr txBox="1"/>
            <p:nvPr/>
          </p:nvSpPr>
          <p:spPr>
            <a:xfrm>
              <a:off x="6627398" y="3686140"/>
              <a:ext cx="811441" cy="600164"/>
            </a:xfrm>
            <a:prstGeom prst="rect">
              <a:avLst/>
            </a:prstGeom>
            <a:noFill/>
          </p:spPr>
          <p:txBody>
            <a:bodyPr wrap="none" rtlCol="0">
              <a:spAutoFit/>
            </a:bodyPr>
            <a:lstStyle/>
            <a:p>
              <a:pPr algn="ctr"/>
              <a:r>
                <a:rPr lang="en-US" sz="1050" dirty="0">
                  <a:latin typeface="Avenir LT Std 65 Medium" panose="020B0603020203020204" pitchFamily="34" charset="0"/>
                </a:rPr>
                <a:t>PRIMARY</a:t>
              </a:r>
            </a:p>
            <a:p>
              <a:pPr algn="ctr"/>
              <a:r>
                <a:rPr lang="en-US" sz="1200" dirty="0">
                  <a:latin typeface="Avenir LT Std 65 Medium" panose="020B0603020203020204" pitchFamily="34" charset="0"/>
                </a:rPr>
                <a:t>ECM</a:t>
              </a:r>
            </a:p>
            <a:p>
              <a:pPr algn="ctr"/>
              <a:r>
                <a:rPr lang="en-US" sz="1050" dirty="0">
                  <a:latin typeface="Avenir LT Std 65 Medium" panose="020B0603020203020204" pitchFamily="34" charset="0"/>
                </a:rPr>
                <a:t>STORAGE</a:t>
              </a:r>
            </a:p>
          </p:txBody>
        </p:sp>
        <p:pic>
          <p:nvPicPr>
            <p:cNvPr id="53" name="Picture 52">
              <a:extLst>
                <a:ext uri="{FF2B5EF4-FFF2-40B4-BE49-F238E27FC236}">
                  <a16:creationId xmlns:a16="http://schemas.microsoft.com/office/drawing/2014/main" id="{1CE47A16-667B-41A9-A357-ADF286D26B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845315" y="3133916"/>
              <a:ext cx="397288" cy="507873"/>
            </a:xfrm>
            <a:prstGeom prst="rect">
              <a:avLst/>
            </a:prstGeom>
          </p:spPr>
        </p:pic>
        <p:pic>
          <p:nvPicPr>
            <p:cNvPr id="22" name="Picture 21"/>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7884564" y="1514132"/>
              <a:ext cx="3138375" cy="2012757"/>
            </a:xfrm>
            <a:prstGeom prst="rect">
              <a:avLst/>
            </a:prstGeom>
          </p:spPr>
        </p:pic>
        <p:sp>
          <p:nvSpPr>
            <p:cNvPr id="89" name="TextBox 88">
              <a:extLst>
                <a:ext uri="{FF2B5EF4-FFF2-40B4-BE49-F238E27FC236}">
                  <a16:creationId xmlns:a16="http://schemas.microsoft.com/office/drawing/2014/main" id="{C2FCB6F1-27EA-4037-A936-0093DA62AAC4}"/>
                </a:ext>
              </a:extLst>
            </p:cNvPr>
            <p:cNvSpPr txBox="1"/>
            <p:nvPr/>
          </p:nvSpPr>
          <p:spPr>
            <a:xfrm>
              <a:off x="9560256" y="3686140"/>
              <a:ext cx="466794" cy="246221"/>
            </a:xfrm>
            <a:prstGeom prst="rect">
              <a:avLst/>
            </a:prstGeom>
            <a:noFill/>
          </p:spPr>
          <p:txBody>
            <a:bodyPr wrap="none" rtlCol="0">
              <a:spAutoFit/>
            </a:bodyPr>
            <a:lstStyle/>
            <a:p>
              <a:r>
                <a:rPr lang="en-US" sz="1000" dirty="0">
                  <a:latin typeface="Avenir LT Std 65 Medium" panose="020B0603020203020204" pitchFamily="34" charset="0"/>
                </a:rPr>
                <a:t>WEB</a:t>
              </a:r>
              <a:endParaRPr lang="en-US" sz="1200" dirty="0">
                <a:latin typeface="Avenir LT Std 65 Medium" panose="020B0603020203020204" pitchFamily="34" charset="0"/>
              </a:endParaRPr>
            </a:p>
          </p:txBody>
        </p:sp>
        <p:sp>
          <p:nvSpPr>
            <p:cNvPr id="90" name="TextBox 89">
              <a:extLst>
                <a:ext uri="{FF2B5EF4-FFF2-40B4-BE49-F238E27FC236}">
                  <a16:creationId xmlns:a16="http://schemas.microsoft.com/office/drawing/2014/main" id="{EF7BDEA6-C777-4865-8B75-93F96C9A656D}"/>
                </a:ext>
              </a:extLst>
            </p:cNvPr>
            <p:cNvSpPr txBox="1"/>
            <p:nvPr/>
          </p:nvSpPr>
          <p:spPr>
            <a:xfrm>
              <a:off x="10074489" y="3686140"/>
              <a:ext cx="755335" cy="246221"/>
            </a:xfrm>
            <a:prstGeom prst="rect">
              <a:avLst/>
            </a:prstGeom>
            <a:noFill/>
          </p:spPr>
          <p:txBody>
            <a:bodyPr wrap="none" rtlCol="0">
              <a:spAutoFit/>
            </a:bodyPr>
            <a:lstStyle/>
            <a:p>
              <a:pPr algn="ctr"/>
              <a:r>
                <a:rPr lang="en-US" sz="1000" dirty="0">
                  <a:latin typeface="Avenir LT Std 65 Medium" panose="020B0603020203020204" pitchFamily="34" charset="0"/>
                </a:rPr>
                <a:t>QA / DEV</a:t>
              </a:r>
            </a:p>
          </p:txBody>
        </p:sp>
        <p:sp>
          <p:nvSpPr>
            <p:cNvPr id="91" name="Content Placeholder 4">
              <a:extLst>
                <a:ext uri="{FF2B5EF4-FFF2-40B4-BE49-F238E27FC236}">
                  <a16:creationId xmlns:a16="http://schemas.microsoft.com/office/drawing/2014/main" id="{D8C8679B-26AB-4E00-9E4A-6E40160B3FC1}"/>
                </a:ext>
              </a:extLst>
            </p:cNvPr>
            <p:cNvSpPr txBox="1">
              <a:spLocks/>
            </p:cNvSpPr>
            <p:nvPr/>
          </p:nvSpPr>
          <p:spPr>
            <a:xfrm>
              <a:off x="6694369" y="1227851"/>
              <a:ext cx="2623739" cy="41347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0" dirty="0">
                  <a:solidFill>
                    <a:srgbClr val="0167C1"/>
                  </a:solidFill>
                  <a:latin typeface="Avenir LT Std 55 Roman" panose="020B0703020203020204" pitchFamily="34" charset="0"/>
                </a:rPr>
                <a:t>AFTER</a:t>
              </a:r>
            </a:p>
          </p:txBody>
        </p:sp>
        <p:sp>
          <p:nvSpPr>
            <p:cNvPr id="104" name="TextBox 103">
              <a:extLst>
                <a:ext uri="{FF2B5EF4-FFF2-40B4-BE49-F238E27FC236}">
                  <a16:creationId xmlns:a16="http://schemas.microsoft.com/office/drawing/2014/main" id="{8306E84D-E114-413D-9017-D5C6105AA2EE}"/>
                </a:ext>
              </a:extLst>
            </p:cNvPr>
            <p:cNvSpPr txBox="1"/>
            <p:nvPr/>
          </p:nvSpPr>
          <p:spPr>
            <a:xfrm>
              <a:off x="8753411" y="3686140"/>
              <a:ext cx="801823" cy="246221"/>
            </a:xfrm>
            <a:prstGeom prst="rect">
              <a:avLst/>
            </a:prstGeom>
            <a:noFill/>
          </p:spPr>
          <p:txBody>
            <a:bodyPr wrap="none" rtlCol="0">
              <a:spAutoFit/>
            </a:bodyPr>
            <a:lstStyle/>
            <a:p>
              <a:r>
                <a:rPr lang="en-US" sz="1000" dirty="0">
                  <a:latin typeface="Avenir LT Std 65 Medium" panose="020B0603020203020204" pitchFamily="34" charset="0"/>
                </a:rPr>
                <a:t>TRAINING</a:t>
              </a:r>
            </a:p>
          </p:txBody>
        </p:sp>
        <p:sp>
          <p:nvSpPr>
            <p:cNvPr id="84" name="Rounded Rectangle 40">
              <a:extLst>
                <a:ext uri="{FF2B5EF4-FFF2-40B4-BE49-F238E27FC236}">
                  <a16:creationId xmlns:a16="http://schemas.microsoft.com/office/drawing/2014/main" id="{8E2B205C-B2D1-47CD-8D7D-42EDA8493208}"/>
                </a:ext>
              </a:extLst>
            </p:cNvPr>
            <p:cNvSpPr/>
            <p:nvPr/>
          </p:nvSpPr>
          <p:spPr>
            <a:xfrm>
              <a:off x="6442738" y="1143001"/>
              <a:ext cx="5222392" cy="3453790"/>
            </a:xfrm>
            <a:prstGeom prst="roundRect">
              <a:avLst>
                <a:gd name="adj" fmla="val 5245"/>
              </a:avLst>
            </a:prstGeom>
            <a:no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94B40C6D-075F-48A8-92D3-54B286382E4A}"/>
                </a:ext>
              </a:extLst>
            </p:cNvPr>
            <p:cNvSpPr txBox="1"/>
            <p:nvPr/>
          </p:nvSpPr>
          <p:spPr>
            <a:xfrm>
              <a:off x="8330958" y="3686140"/>
              <a:ext cx="365806" cy="253916"/>
            </a:xfrm>
            <a:prstGeom prst="rect">
              <a:avLst/>
            </a:prstGeom>
            <a:noFill/>
          </p:spPr>
          <p:txBody>
            <a:bodyPr wrap="none" rtlCol="0">
              <a:spAutoFit/>
            </a:bodyPr>
            <a:lstStyle/>
            <a:p>
              <a:r>
                <a:rPr lang="en-US" sz="1050" dirty="0">
                  <a:latin typeface="Avenir LT Std 65 Medium" panose="020B0603020203020204" pitchFamily="34" charset="0"/>
                </a:rPr>
                <a:t>DR</a:t>
              </a:r>
            </a:p>
          </p:txBody>
        </p:sp>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8805" y="4019863"/>
              <a:ext cx="366779" cy="366779"/>
            </a:xfrm>
            <a:prstGeom prst="rect">
              <a:avLst/>
            </a:prstGeom>
          </p:spPr>
        </p:pic>
        <p:pic>
          <p:nvPicPr>
            <p:cNvPr id="72" name="Picture 7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55036" y="4019863"/>
              <a:ext cx="366779" cy="366779"/>
            </a:xfrm>
            <a:prstGeom prst="rect">
              <a:avLst/>
            </a:prstGeom>
          </p:spPr>
        </p:pic>
        <p:pic>
          <p:nvPicPr>
            <p:cNvPr id="73" name="Picture 7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6883" y="4018466"/>
              <a:ext cx="366779" cy="366779"/>
            </a:xfrm>
            <a:prstGeom prst="rect">
              <a:avLst/>
            </a:prstGeom>
          </p:spPr>
        </p:pic>
        <p:pic>
          <p:nvPicPr>
            <p:cNvPr id="75" name="Picture 7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51697" y="4011067"/>
              <a:ext cx="366779" cy="366779"/>
            </a:xfrm>
            <a:prstGeom prst="rect">
              <a:avLst/>
            </a:prstGeom>
          </p:spPr>
        </p:pic>
        <p:sp>
          <p:nvSpPr>
            <p:cNvPr id="5" name="Rectangle 4">
              <a:extLst>
                <a:ext uri="{FF2B5EF4-FFF2-40B4-BE49-F238E27FC236}">
                  <a16:creationId xmlns:a16="http://schemas.microsoft.com/office/drawing/2014/main" id="{2CBCEB8F-C43D-4913-98A3-0F240CE5606C}"/>
                </a:ext>
              </a:extLst>
            </p:cNvPr>
            <p:cNvSpPr/>
            <p:nvPr/>
          </p:nvSpPr>
          <p:spPr>
            <a:xfrm>
              <a:off x="9179752" y="2014612"/>
              <a:ext cx="498855" cy="769441"/>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a:t>
              </a:r>
            </a:p>
          </p:txBody>
        </p:sp>
        <p:pic>
          <p:nvPicPr>
            <p:cNvPr id="65" name="Picture 64">
              <a:extLst>
                <a:ext uri="{FF2B5EF4-FFF2-40B4-BE49-F238E27FC236}">
                  <a16:creationId xmlns:a16="http://schemas.microsoft.com/office/drawing/2014/main" id="{3BCD7415-790B-4E79-9D24-8763BB1A839F}"/>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922812" y="1513638"/>
              <a:ext cx="3138375" cy="2012757"/>
            </a:xfrm>
            <a:prstGeom prst="rect">
              <a:avLst/>
            </a:prstGeom>
          </p:spPr>
        </p:pic>
        <p:sp>
          <p:nvSpPr>
            <p:cNvPr id="68" name="TextBox 67">
              <a:extLst>
                <a:ext uri="{FF2B5EF4-FFF2-40B4-BE49-F238E27FC236}">
                  <a16:creationId xmlns:a16="http://schemas.microsoft.com/office/drawing/2014/main" id="{76010122-5B64-4485-853F-8C02F26AA4E1}"/>
                </a:ext>
              </a:extLst>
            </p:cNvPr>
            <p:cNvSpPr txBox="1"/>
            <p:nvPr/>
          </p:nvSpPr>
          <p:spPr>
            <a:xfrm>
              <a:off x="3598504" y="3686140"/>
              <a:ext cx="466794" cy="246221"/>
            </a:xfrm>
            <a:prstGeom prst="rect">
              <a:avLst/>
            </a:prstGeom>
            <a:noFill/>
          </p:spPr>
          <p:txBody>
            <a:bodyPr wrap="none" rtlCol="0">
              <a:spAutoFit/>
            </a:bodyPr>
            <a:lstStyle/>
            <a:p>
              <a:r>
                <a:rPr lang="en-US" sz="1000" dirty="0">
                  <a:latin typeface="Avenir LT Std 65 Medium" panose="020B0603020203020204" pitchFamily="34" charset="0"/>
                </a:rPr>
                <a:t>WEB</a:t>
              </a:r>
              <a:endParaRPr lang="en-US" sz="1200" dirty="0">
                <a:latin typeface="Avenir LT Std 65 Medium" panose="020B0603020203020204" pitchFamily="34" charset="0"/>
              </a:endParaRPr>
            </a:p>
          </p:txBody>
        </p:sp>
        <p:sp>
          <p:nvSpPr>
            <p:cNvPr id="69" name="TextBox 68">
              <a:extLst>
                <a:ext uri="{FF2B5EF4-FFF2-40B4-BE49-F238E27FC236}">
                  <a16:creationId xmlns:a16="http://schemas.microsoft.com/office/drawing/2014/main" id="{D45E622F-0F12-40E4-AC4B-DA7FE3DF750A}"/>
                </a:ext>
              </a:extLst>
            </p:cNvPr>
            <p:cNvSpPr txBox="1"/>
            <p:nvPr/>
          </p:nvSpPr>
          <p:spPr>
            <a:xfrm>
              <a:off x="4112737" y="3686140"/>
              <a:ext cx="755335" cy="246221"/>
            </a:xfrm>
            <a:prstGeom prst="rect">
              <a:avLst/>
            </a:prstGeom>
            <a:noFill/>
          </p:spPr>
          <p:txBody>
            <a:bodyPr wrap="none" rtlCol="0">
              <a:spAutoFit/>
            </a:bodyPr>
            <a:lstStyle/>
            <a:p>
              <a:pPr algn="ctr"/>
              <a:r>
                <a:rPr lang="en-US" sz="1000" dirty="0">
                  <a:latin typeface="Avenir LT Std 65 Medium" panose="020B0603020203020204" pitchFamily="34" charset="0"/>
                </a:rPr>
                <a:t>QA / DEV</a:t>
              </a:r>
            </a:p>
          </p:txBody>
        </p:sp>
        <p:sp>
          <p:nvSpPr>
            <p:cNvPr id="70" name="Content Placeholder 4">
              <a:extLst>
                <a:ext uri="{FF2B5EF4-FFF2-40B4-BE49-F238E27FC236}">
                  <a16:creationId xmlns:a16="http://schemas.microsoft.com/office/drawing/2014/main" id="{495B3BCA-722C-4948-8C63-CC0B9053AE76}"/>
                </a:ext>
              </a:extLst>
            </p:cNvPr>
            <p:cNvSpPr txBox="1">
              <a:spLocks/>
            </p:cNvSpPr>
            <p:nvPr/>
          </p:nvSpPr>
          <p:spPr>
            <a:xfrm>
              <a:off x="732617" y="1227357"/>
              <a:ext cx="2623739" cy="41347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0" dirty="0">
                  <a:solidFill>
                    <a:srgbClr val="0167C1"/>
                  </a:solidFill>
                  <a:latin typeface="Avenir LT Std 55 Roman" panose="020B0703020203020204" pitchFamily="34" charset="0"/>
                </a:rPr>
                <a:t>BEFORE</a:t>
              </a:r>
            </a:p>
          </p:txBody>
        </p:sp>
        <p:sp>
          <p:nvSpPr>
            <p:cNvPr id="77" name="TextBox 76">
              <a:extLst>
                <a:ext uri="{FF2B5EF4-FFF2-40B4-BE49-F238E27FC236}">
                  <a16:creationId xmlns:a16="http://schemas.microsoft.com/office/drawing/2014/main" id="{2C287E68-225F-4C80-BA6D-C6AFF512C239}"/>
                </a:ext>
              </a:extLst>
            </p:cNvPr>
            <p:cNvSpPr txBox="1"/>
            <p:nvPr/>
          </p:nvSpPr>
          <p:spPr>
            <a:xfrm>
              <a:off x="2791659" y="3686140"/>
              <a:ext cx="801823" cy="246221"/>
            </a:xfrm>
            <a:prstGeom prst="rect">
              <a:avLst/>
            </a:prstGeom>
            <a:noFill/>
          </p:spPr>
          <p:txBody>
            <a:bodyPr wrap="none" rtlCol="0">
              <a:spAutoFit/>
            </a:bodyPr>
            <a:lstStyle/>
            <a:p>
              <a:r>
                <a:rPr lang="en-US" sz="1000" dirty="0">
                  <a:latin typeface="Avenir LT Std 65 Medium" panose="020B0603020203020204" pitchFamily="34" charset="0"/>
                </a:rPr>
                <a:t>TRAINING</a:t>
              </a:r>
            </a:p>
          </p:txBody>
        </p:sp>
        <p:sp>
          <p:nvSpPr>
            <p:cNvPr id="78" name="Rounded Rectangle 40">
              <a:extLst>
                <a:ext uri="{FF2B5EF4-FFF2-40B4-BE49-F238E27FC236}">
                  <a16:creationId xmlns:a16="http://schemas.microsoft.com/office/drawing/2014/main" id="{8AC9F16F-B5FE-49BB-BAF7-E32D02B4361D}"/>
                </a:ext>
              </a:extLst>
            </p:cNvPr>
            <p:cNvSpPr/>
            <p:nvPr/>
          </p:nvSpPr>
          <p:spPr>
            <a:xfrm>
              <a:off x="480986" y="1142507"/>
              <a:ext cx="4997711" cy="3453790"/>
            </a:xfrm>
            <a:prstGeom prst="roundRect">
              <a:avLst>
                <a:gd name="adj" fmla="val 5245"/>
              </a:avLst>
            </a:prstGeom>
            <a:no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BEB656B0-3D84-46ED-936A-4C954903D69E}"/>
                </a:ext>
              </a:extLst>
            </p:cNvPr>
            <p:cNvSpPr txBox="1"/>
            <p:nvPr/>
          </p:nvSpPr>
          <p:spPr>
            <a:xfrm>
              <a:off x="2357014" y="3686140"/>
              <a:ext cx="365806" cy="253916"/>
            </a:xfrm>
            <a:prstGeom prst="rect">
              <a:avLst/>
            </a:prstGeom>
            <a:noFill/>
          </p:spPr>
          <p:txBody>
            <a:bodyPr wrap="none" rtlCol="0">
              <a:spAutoFit/>
            </a:bodyPr>
            <a:lstStyle/>
            <a:p>
              <a:r>
                <a:rPr lang="en-US" sz="1050" dirty="0">
                  <a:latin typeface="Avenir LT Std 65 Medium" panose="020B0603020203020204" pitchFamily="34" charset="0"/>
                </a:rPr>
                <a:t>DR</a:t>
              </a:r>
            </a:p>
          </p:txBody>
        </p:sp>
        <p:pic>
          <p:nvPicPr>
            <p:cNvPr id="80" name="Picture 79">
              <a:extLst>
                <a:ext uri="{FF2B5EF4-FFF2-40B4-BE49-F238E27FC236}">
                  <a16:creationId xmlns:a16="http://schemas.microsoft.com/office/drawing/2014/main" id="{BFF1E68C-1207-4A22-8FA7-900480EB05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17963" y="3125862"/>
              <a:ext cx="424960" cy="523980"/>
            </a:xfrm>
            <a:prstGeom prst="rect">
              <a:avLst/>
            </a:prstGeom>
          </p:spPr>
        </p:pic>
        <p:pic>
          <p:nvPicPr>
            <p:cNvPr id="81" name="Picture 80">
              <a:extLst>
                <a:ext uri="{FF2B5EF4-FFF2-40B4-BE49-F238E27FC236}">
                  <a16:creationId xmlns:a16="http://schemas.microsoft.com/office/drawing/2014/main" id="{0831E1A0-93EE-40E2-83EC-ED14C16BF6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65594" y="3125862"/>
              <a:ext cx="424960" cy="523980"/>
            </a:xfrm>
            <a:prstGeom prst="rect">
              <a:avLst/>
            </a:prstGeom>
          </p:spPr>
        </p:pic>
        <p:pic>
          <p:nvPicPr>
            <p:cNvPr id="82" name="Picture 81">
              <a:extLst>
                <a:ext uri="{FF2B5EF4-FFF2-40B4-BE49-F238E27FC236}">
                  <a16:creationId xmlns:a16="http://schemas.microsoft.com/office/drawing/2014/main" id="{0E56C0EE-240C-4555-9897-39ED87C1E0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3225" y="3125862"/>
              <a:ext cx="424960" cy="523980"/>
            </a:xfrm>
            <a:prstGeom prst="rect">
              <a:avLst/>
            </a:prstGeom>
          </p:spPr>
        </p:pic>
        <p:pic>
          <p:nvPicPr>
            <p:cNvPr id="83" name="Picture 82">
              <a:extLst>
                <a:ext uri="{FF2B5EF4-FFF2-40B4-BE49-F238E27FC236}">
                  <a16:creationId xmlns:a16="http://schemas.microsoft.com/office/drawing/2014/main" id="{073355AF-5FC6-4450-9352-6A45644C96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0855" y="3125862"/>
              <a:ext cx="424960" cy="523980"/>
            </a:xfrm>
            <a:prstGeom prst="rect">
              <a:avLst/>
            </a:prstGeom>
          </p:spPr>
        </p:pic>
        <p:pic>
          <p:nvPicPr>
            <p:cNvPr id="85" name="Picture 84">
              <a:extLst>
                <a:ext uri="{FF2B5EF4-FFF2-40B4-BE49-F238E27FC236}">
                  <a16:creationId xmlns:a16="http://schemas.microsoft.com/office/drawing/2014/main" id="{FACBCC7B-0F28-49DB-80E9-3239F60A7E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7053" y="4019369"/>
              <a:ext cx="366779" cy="366779"/>
            </a:xfrm>
            <a:prstGeom prst="rect">
              <a:avLst/>
            </a:prstGeom>
          </p:spPr>
        </p:pic>
        <p:pic>
          <p:nvPicPr>
            <p:cNvPr id="86" name="Picture 85">
              <a:extLst>
                <a:ext uri="{FF2B5EF4-FFF2-40B4-BE49-F238E27FC236}">
                  <a16:creationId xmlns:a16="http://schemas.microsoft.com/office/drawing/2014/main" id="{EBFE4DDF-A097-4464-9752-8037B32C65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3284" y="4019369"/>
              <a:ext cx="366779" cy="366779"/>
            </a:xfrm>
            <a:prstGeom prst="rect">
              <a:avLst/>
            </a:prstGeom>
          </p:spPr>
        </p:pic>
        <p:pic>
          <p:nvPicPr>
            <p:cNvPr id="87" name="Picture 86">
              <a:extLst>
                <a:ext uri="{FF2B5EF4-FFF2-40B4-BE49-F238E27FC236}">
                  <a16:creationId xmlns:a16="http://schemas.microsoft.com/office/drawing/2014/main" id="{571627A0-25FE-4474-8D2B-07C50B5C8F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5131" y="4017972"/>
              <a:ext cx="366779" cy="366779"/>
            </a:xfrm>
            <a:prstGeom prst="rect">
              <a:avLst/>
            </a:prstGeom>
          </p:spPr>
        </p:pic>
        <p:pic>
          <p:nvPicPr>
            <p:cNvPr id="88" name="Picture 87">
              <a:extLst>
                <a:ext uri="{FF2B5EF4-FFF2-40B4-BE49-F238E27FC236}">
                  <a16:creationId xmlns:a16="http://schemas.microsoft.com/office/drawing/2014/main" id="{2657A800-8A37-4EF6-A596-0DA5E0C555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9945" y="4010573"/>
              <a:ext cx="366779" cy="366779"/>
            </a:xfrm>
            <a:prstGeom prst="rect">
              <a:avLst/>
            </a:prstGeom>
          </p:spPr>
        </p:pic>
        <p:sp>
          <p:nvSpPr>
            <p:cNvPr id="95" name="Rectangle 94">
              <a:extLst>
                <a:ext uri="{FF2B5EF4-FFF2-40B4-BE49-F238E27FC236}">
                  <a16:creationId xmlns:a16="http://schemas.microsoft.com/office/drawing/2014/main" id="{7F59C71E-CC69-4BF7-B0B3-7170233D9A55}"/>
                </a:ext>
              </a:extLst>
            </p:cNvPr>
            <p:cNvSpPr/>
            <p:nvPr/>
          </p:nvSpPr>
          <p:spPr>
            <a:xfrm>
              <a:off x="2675303" y="2077881"/>
              <a:ext cx="498855" cy="769441"/>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a:t>
              </a:r>
            </a:p>
          </p:txBody>
        </p:sp>
        <p:sp>
          <p:nvSpPr>
            <p:cNvPr id="96" name="Rectangle 95">
              <a:extLst>
                <a:ext uri="{FF2B5EF4-FFF2-40B4-BE49-F238E27FC236}">
                  <a16:creationId xmlns:a16="http://schemas.microsoft.com/office/drawing/2014/main" id="{5CFBB6CC-EF1D-4247-8563-18EEC7832ABD}"/>
                </a:ext>
              </a:extLst>
            </p:cNvPr>
            <p:cNvSpPr/>
            <p:nvPr/>
          </p:nvSpPr>
          <p:spPr>
            <a:xfrm>
              <a:off x="3037084" y="2077881"/>
              <a:ext cx="498855" cy="769441"/>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a:t>
              </a:r>
            </a:p>
          </p:txBody>
        </p:sp>
        <p:sp>
          <p:nvSpPr>
            <p:cNvPr id="97" name="Rectangle 96">
              <a:extLst>
                <a:ext uri="{FF2B5EF4-FFF2-40B4-BE49-F238E27FC236}">
                  <a16:creationId xmlns:a16="http://schemas.microsoft.com/office/drawing/2014/main" id="{9B5CAAF7-CD18-4E6C-8B2D-6F22504188CD}"/>
                </a:ext>
              </a:extLst>
            </p:cNvPr>
            <p:cNvSpPr/>
            <p:nvPr/>
          </p:nvSpPr>
          <p:spPr>
            <a:xfrm>
              <a:off x="3398865" y="2077881"/>
              <a:ext cx="498855" cy="769441"/>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a:t>
              </a:r>
            </a:p>
          </p:txBody>
        </p:sp>
        <p:sp>
          <p:nvSpPr>
            <p:cNvPr id="98" name="Rectangle 97">
              <a:extLst>
                <a:ext uri="{FF2B5EF4-FFF2-40B4-BE49-F238E27FC236}">
                  <a16:creationId xmlns:a16="http://schemas.microsoft.com/office/drawing/2014/main" id="{3E356F33-854D-47BF-893B-2BFA8267BFA4}"/>
                </a:ext>
              </a:extLst>
            </p:cNvPr>
            <p:cNvSpPr/>
            <p:nvPr/>
          </p:nvSpPr>
          <p:spPr>
            <a:xfrm>
              <a:off x="3760646" y="2077881"/>
              <a:ext cx="498855" cy="769441"/>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a:t>
              </a:r>
            </a:p>
          </p:txBody>
        </p:sp>
        <p:sp>
          <p:nvSpPr>
            <p:cNvPr id="100" name="TextBox 99">
              <a:extLst>
                <a:ext uri="{FF2B5EF4-FFF2-40B4-BE49-F238E27FC236}">
                  <a16:creationId xmlns:a16="http://schemas.microsoft.com/office/drawing/2014/main" id="{1890B505-0520-4A22-B555-DC29E2B9C5B1}"/>
                </a:ext>
              </a:extLst>
            </p:cNvPr>
            <p:cNvSpPr txBox="1"/>
            <p:nvPr/>
          </p:nvSpPr>
          <p:spPr>
            <a:xfrm>
              <a:off x="707164" y="3686140"/>
              <a:ext cx="811441" cy="600164"/>
            </a:xfrm>
            <a:prstGeom prst="rect">
              <a:avLst/>
            </a:prstGeom>
            <a:noFill/>
          </p:spPr>
          <p:txBody>
            <a:bodyPr wrap="none" rtlCol="0">
              <a:spAutoFit/>
            </a:bodyPr>
            <a:lstStyle/>
            <a:p>
              <a:pPr algn="ctr"/>
              <a:r>
                <a:rPr lang="en-US" sz="1050" dirty="0">
                  <a:latin typeface="Avenir LT Std 65 Medium" panose="020B0603020203020204" pitchFamily="34" charset="0"/>
                </a:rPr>
                <a:t>PRIMARY</a:t>
              </a:r>
            </a:p>
            <a:p>
              <a:pPr algn="ctr"/>
              <a:r>
                <a:rPr lang="en-US" sz="1200" dirty="0">
                  <a:latin typeface="Avenir LT Std 65 Medium" panose="020B0603020203020204" pitchFamily="34" charset="0"/>
                </a:rPr>
                <a:t>ECM</a:t>
              </a:r>
            </a:p>
            <a:p>
              <a:pPr algn="ctr"/>
              <a:r>
                <a:rPr lang="en-US" sz="1050" dirty="0">
                  <a:latin typeface="Avenir LT Std 65 Medium" panose="020B0603020203020204" pitchFamily="34" charset="0"/>
                </a:rPr>
                <a:t>STORAGE</a:t>
              </a:r>
            </a:p>
          </p:txBody>
        </p:sp>
        <p:pic>
          <p:nvPicPr>
            <p:cNvPr id="101" name="Picture 100">
              <a:extLst>
                <a:ext uri="{FF2B5EF4-FFF2-40B4-BE49-F238E27FC236}">
                  <a16:creationId xmlns:a16="http://schemas.microsoft.com/office/drawing/2014/main" id="{C91099B5-4136-44F4-B19C-1FD58C0A63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6204" y="3127772"/>
              <a:ext cx="421862" cy="520160"/>
            </a:xfrm>
            <a:prstGeom prst="rect">
              <a:avLst/>
            </a:prstGeom>
          </p:spPr>
        </p:pic>
        <p:pic>
          <p:nvPicPr>
            <p:cNvPr id="108" name="Picture 107">
              <a:extLst>
                <a:ext uri="{FF2B5EF4-FFF2-40B4-BE49-F238E27FC236}">
                  <a16:creationId xmlns:a16="http://schemas.microsoft.com/office/drawing/2014/main" id="{CB8B2B59-223D-4484-8683-224CC3A2E6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27954" y="1570753"/>
              <a:ext cx="1887985" cy="1235520"/>
            </a:xfrm>
            <a:prstGeom prst="rect">
              <a:avLst/>
            </a:prstGeom>
          </p:spPr>
        </p:pic>
        <p:pic>
          <p:nvPicPr>
            <p:cNvPr id="50" name="Picture 49">
              <a:extLst>
                <a:ext uri="{FF2B5EF4-FFF2-40B4-BE49-F238E27FC236}">
                  <a16:creationId xmlns:a16="http://schemas.microsoft.com/office/drawing/2014/main" id="{93D9E149-87EA-466C-85E6-CDC49C6725F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51569" y="2180384"/>
              <a:ext cx="413671" cy="495586"/>
            </a:xfrm>
            <a:prstGeom prst="rect">
              <a:avLst/>
            </a:prstGeom>
          </p:spPr>
        </p:pic>
        <p:pic>
          <p:nvPicPr>
            <p:cNvPr id="103" name="Picture 102">
              <a:extLst>
                <a:ext uri="{FF2B5EF4-FFF2-40B4-BE49-F238E27FC236}">
                  <a16:creationId xmlns:a16="http://schemas.microsoft.com/office/drawing/2014/main" id="{CB3C3294-2C00-400A-8007-CD6F3490A21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07387" y="3133916"/>
              <a:ext cx="397288" cy="507873"/>
            </a:xfrm>
            <a:prstGeom prst="rect">
              <a:avLst/>
            </a:prstGeom>
            <a:solidFill>
              <a:schemeClr val="bg1"/>
            </a:solidFill>
          </p:spPr>
        </p:pic>
        <p:pic>
          <p:nvPicPr>
            <p:cNvPr id="109" name="Picture 108">
              <a:extLst>
                <a:ext uri="{FF2B5EF4-FFF2-40B4-BE49-F238E27FC236}">
                  <a16:creationId xmlns:a16="http://schemas.microsoft.com/office/drawing/2014/main" id="{5F45E91F-6181-44C8-BABD-D7EB919D037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48414" y="3133916"/>
              <a:ext cx="397288" cy="507873"/>
            </a:xfrm>
            <a:prstGeom prst="rect">
              <a:avLst/>
            </a:prstGeom>
            <a:solidFill>
              <a:schemeClr val="bg1"/>
            </a:solidFill>
          </p:spPr>
        </p:pic>
        <p:pic>
          <p:nvPicPr>
            <p:cNvPr id="111" name="Picture 110">
              <a:extLst>
                <a:ext uri="{FF2B5EF4-FFF2-40B4-BE49-F238E27FC236}">
                  <a16:creationId xmlns:a16="http://schemas.microsoft.com/office/drawing/2014/main" id="{08989F86-BB15-473D-BBE0-A0E1CD763C8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89441" y="3133916"/>
              <a:ext cx="397288" cy="507873"/>
            </a:xfrm>
            <a:prstGeom prst="rect">
              <a:avLst/>
            </a:prstGeom>
            <a:solidFill>
              <a:schemeClr val="bg1"/>
            </a:solidFill>
          </p:spPr>
        </p:pic>
        <p:pic>
          <p:nvPicPr>
            <p:cNvPr id="112" name="Picture 111">
              <a:extLst>
                <a:ext uri="{FF2B5EF4-FFF2-40B4-BE49-F238E27FC236}">
                  <a16:creationId xmlns:a16="http://schemas.microsoft.com/office/drawing/2014/main" id="{E5D6568B-5C5C-4283-9FC1-25D23646EEC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30469" y="3133916"/>
              <a:ext cx="397288" cy="507873"/>
            </a:xfrm>
            <a:prstGeom prst="rect">
              <a:avLst/>
            </a:prstGeom>
            <a:solidFill>
              <a:schemeClr val="bg1"/>
            </a:solidFill>
          </p:spPr>
        </p:pic>
        <p:sp>
          <p:nvSpPr>
            <p:cNvPr id="9" name="Freeform: Shape 8">
              <a:extLst>
                <a:ext uri="{FF2B5EF4-FFF2-40B4-BE49-F238E27FC236}">
                  <a16:creationId xmlns:a16="http://schemas.microsoft.com/office/drawing/2014/main" id="{1A8666BF-3242-4004-A754-9E27AE9C08AA}"/>
                </a:ext>
              </a:extLst>
            </p:cNvPr>
            <p:cNvSpPr/>
            <p:nvPr/>
          </p:nvSpPr>
          <p:spPr>
            <a:xfrm flipV="1">
              <a:off x="8330958" y="2598876"/>
              <a:ext cx="206833" cy="536188"/>
            </a:xfrm>
            <a:custGeom>
              <a:avLst/>
              <a:gdLst>
                <a:gd name="connsiteX0" fmla="*/ 0 w 1541417"/>
                <a:gd name="connsiteY0" fmla="*/ 992777 h 992777"/>
                <a:gd name="connsiteX1" fmla="*/ 535577 w 1541417"/>
                <a:gd name="connsiteY1" fmla="*/ 391886 h 992777"/>
                <a:gd name="connsiteX2" fmla="*/ 1541417 w 1541417"/>
                <a:gd name="connsiteY2" fmla="*/ 0 h 992777"/>
                <a:gd name="connsiteX3" fmla="*/ 1541417 w 1541417"/>
                <a:gd name="connsiteY3" fmla="*/ 0 h 992777"/>
                <a:gd name="connsiteX0" fmla="*/ 0 w 1541417"/>
                <a:gd name="connsiteY0" fmla="*/ 992777 h 992777"/>
                <a:gd name="connsiteX1" fmla="*/ 535577 w 1541417"/>
                <a:gd name="connsiteY1" fmla="*/ 391886 h 992777"/>
                <a:gd name="connsiteX2" fmla="*/ 1541417 w 1541417"/>
                <a:gd name="connsiteY2" fmla="*/ 0 h 992777"/>
                <a:gd name="connsiteX3" fmla="*/ 1541417 w 1541417"/>
                <a:gd name="connsiteY3" fmla="*/ 0 h 992777"/>
                <a:gd name="connsiteX0" fmla="*/ 0 w 1541417"/>
                <a:gd name="connsiteY0" fmla="*/ 992777 h 992777"/>
                <a:gd name="connsiteX1" fmla="*/ 535577 w 1541417"/>
                <a:gd name="connsiteY1" fmla="*/ 391886 h 992777"/>
                <a:gd name="connsiteX2" fmla="*/ 1541417 w 1541417"/>
                <a:gd name="connsiteY2" fmla="*/ 0 h 992777"/>
                <a:gd name="connsiteX3" fmla="*/ 1541417 w 1541417"/>
                <a:gd name="connsiteY3" fmla="*/ 0 h 992777"/>
                <a:gd name="connsiteX0" fmla="*/ 0 w 1410788"/>
                <a:gd name="connsiteY0" fmla="*/ 783772 h 783772"/>
                <a:gd name="connsiteX1" fmla="*/ 404948 w 1410788"/>
                <a:gd name="connsiteY1" fmla="*/ 391886 h 783772"/>
                <a:gd name="connsiteX2" fmla="*/ 1410788 w 1410788"/>
                <a:gd name="connsiteY2" fmla="*/ 0 h 783772"/>
                <a:gd name="connsiteX3" fmla="*/ 1410788 w 1410788"/>
                <a:gd name="connsiteY3" fmla="*/ 0 h 783772"/>
              </a:gdLst>
              <a:ahLst/>
              <a:cxnLst>
                <a:cxn ang="0">
                  <a:pos x="connsiteX0" y="connsiteY0"/>
                </a:cxn>
                <a:cxn ang="0">
                  <a:pos x="connsiteX1" y="connsiteY1"/>
                </a:cxn>
                <a:cxn ang="0">
                  <a:pos x="connsiteX2" y="connsiteY2"/>
                </a:cxn>
                <a:cxn ang="0">
                  <a:pos x="connsiteX3" y="connsiteY3"/>
                </a:cxn>
              </a:cxnLst>
              <a:rect l="l" t="t" r="r" b="b"/>
              <a:pathLst>
                <a:path w="1410788" h="783772">
                  <a:moveTo>
                    <a:pt x="0" y="783772"/>
                  </a:moveTo>
                  <a:cubicBezTo>
                    <a:pt x="178526" y="583475"/>
                    <a:pt x="69667" y="670561"/>
                    <a:pt x="404948" y="391886"/>
                  </a:cubicBezTo>
                  <a:cubicBezTo>
                    <a:pt x="923108" y="65314"/>
                    <a:pt x="1075508" y="130629"/>
                    <a:pt x="1410788" y="0"/>
                  </a:cubicBezTo>
                  <a:lnTo>
                    <a:pt x="1410788" y="0"/>
                  </a:lnTo>
                </a:path>
              </a:pathLst>
            </a:custGeom>
            <a:noFill/>
            <a:ln w="9525">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a:extLst>
                <a:ext uri="{FF2B5EF4-FFF2-40B4-BE49-F238E27FC236}">
                  <a16:creationId xmlns:a16="http://schemas.microsoft.com/office/drawing/2014/main" id="{5FE985F7-F24A-488B-A27B-00AD9F927F2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24121" y="2078556"/>
              <a:ext cx="413671" cy="495586"/>
            </a:xfrm>
            <a:prstGeom prst="rect">
              <a:avLst/>
            </a:prstGeom>
          </p:spPr>
        </p:pic>
        <p:sp>
          <p:nvSpPr>
            <p:cNvPr id="54" name="Freeform: Shape 8">
              <a:extLst>
                <a:ext uri="{FF2B5EF4-FFF2-40B4-BE49-F238E27FC236}">
                  <a16:creationId xmlns:a16="http://schemas.microsoft.com/office/drawing/2014/main" id="{1A8666BF-3242-4004-A754-9E27AE9C08AA}"/>
                </a:ext>
              </a:extLst>
            </p:cNvPr>
            <p:cNvSpPr/>
            <p:nvPr/>
          </p:nvSpPr>
          <p:spPr>
            <a:xfrm>
              <a:off x="7051648" y="2675969"/>
              <a:ext cx="190955" cy="459095"/>
            </a:xfrm>
            <a:custGeom>
              <a:avLst/>
              <a:gdLst>
                <a:gd name="connsiteX0" fmla="*/ 0 w 1541417"/>
                <a:gd name="connsiteY0" fmla="*/ 992777 h 992777"/>
                <a:gd name="connsiteX1" fmla="*/ 535577 w 1541417"/>
                <a:gd name="connsiteY1" fmla="*/ 391886 h 992777"/>
                <a:gd name="connsiteX2" fmla="*/ 1541417 w 1541417"/>
                <a:gd name="connsiteY2" fmla="*/ 0 h 992777"/>
                <a:gd name="connsiteX3" fmla="*/ 1541417 w 1541417"/>
                <a:gd name="connsiteY3" fmla="*/ 0 h 992777"/>
                <a:gd name="connsiteX0" fmla="*/ 0 w 1541417"/>
                <a:gd name="connsiteY0" fmla="*/ 992777 h 992777"/>
                <a:gd name="connsiteX1" fmla="*/ 535577 w 1541417"/>
                <a:gd name="connsiteY1" fmla="*/ 391886 h 992777"/>
                <a:gd name="connsiteX2" fmla="*/ 1541417 w 1541417"/>
                <a:gd name="connsiteY2" fmla="*/ 0 h 992777"/>
                <a:gd name="connsiteX3" fmla="*/ 1541417 w 1541417"/>
                <a:gd name="connsiteY3" fmla="*/ 0 h 992777"/>
                <a:gd name="connsiteX0" fmla="*/ 0 w 1541417"/>
                <a:gd name="connsiteY0" fmla="*/ 992777 h 992777"/>
                <a:gd name="connsiteX1" fmla="*/ 535577 w 1541417"/>
                <a:gd name="connsiteY1" fmla="*/ 391886 h 992777"/>
                <a:gd name="connsiteX2" fmla="*/ 1541417 w 1541417"/>
                <a:gd name="connsiteY2" fmla="*/ 0 h 992777"/>
                <a:gd name="connsiteX3" fmla="*/ 1541417 w 1541417"/>
                <a:gd name="connsiteY3" fmla="*/ 0 h 992777"/>
                <a:gd name="connsiteX0" fmla="*/ 0 w 1410788"/>
                <a:gd name="connsiteY0" fmla="*/ 783772 h 783772"/>
                <a:gd name="connsiteX1" fmla="*/ 404948 w 1410788"/>
                <a:gd name="connsiteY1" fmla="*/ 391886 h 783772"/>
                <a:gd name="connsiteX2" fmla="*/ 1410788 w 1410788"/>
                <a:gd name="connsiteY2" fmla="*/ 0 h 783772"/>
                <a:gd name="connsiteX3" fmla="*/ 1410788 w 1410788"/>
                <a:gd name="connsiteY3" fmla="*/ 0 h 783772"/>
              </a:gdLst>
              <a:ahLst/>
              <a:cxnLst>
                <a:cxn ang="0">
                  <a:pos x="connsiteX0" y="connsiteY0"/>
                </a:cxn>
                <a:cxn ang="0">
                  <a:pos x="connsiteX1" y="connsiteY1"/>
                </a:cxn>
                <a:cxn ang="0">
                  <a:pos x="connsiteX2" y="connsiteY2"/>
                </a:cxn>
                <a:cxn ang="0">
                  <a:pos x="connsiteX3" y="connsiteY3"/>
                </a:cxn>
              </a:cxnLst>
              <a:rect l="l" t="t" r="r" b="b"/>
              <a:pathLst>
                <a:path w="1410788" h="783772">
                  <a:moveTo>
                    <a:pt x="0" y="783772"/>
                  </a:moveTo>
                  <a:cubicBezTo>
                    <a:pt x="178526" y="583475"/>
                    <a:pt x="69667" y="670561"/>
                    <a:pt x="404948" y="391886"/>
                  </a:cubicBezTo>
                  <a:cubicBezTo>
                    <a:pt x="923108" y="65314"/>
                    <a:pt x="1075508" y="130629"/>
                    <a:pt x="1410788" y="0"/>
                  </a:cubicBezTo>
                  <a:lnTo>
                    <a:pt x="1410788" y="0"/>
                  </a:lnTo>
                </a:path>
              </a:pathLst>
            </a:custGeom>
            <a:noFill/>
            <a:ln w="9525">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8">
              <a:extLst>
                <a:ext uri="{FF2B5EF4-FFF2-40B4-BE49-F238E27FC236}">
                  <a16:creationId xmlns:a16="http://schemas.microsoft.com/office/drawing/2014/main" id="{1A8666BF-3242-4004-A754-9E27AE9C08AA}"/>
                </a:ext>
              </a:extLst>
            </p:cNvPr>
            <p:cNvSpPr/>
            <p:nvPr/>
          </p:nvSpPr>
          <p:spPr>
            <a:xfrm>
              <a:off x="7147126" y="2463770"/>
              <a:ext cx="976995" cy="686719"/>
            </a:xfrm>
            <a:custGeom>
              <a:avLst/>
              <a:gdLst>
                <a:gd name="connsiteX0" fmla="*/ 0 w 1541417"/>
                <a:gd name="connsiteY0" fmla="*/ 992777 h 992777"/>
                <a:gd name="connsiteX1" fmla="*/ 535577 w 1541417"/>
                <a:gd name="connsiteY1" fmla="*/ 391886 h 992777"/>
                <a:gd name="connsiteX2" fmla="*/ 1541417 w 1541417"/>
                <a:gd name="connsiteY2" fmla="*/ 0 h 992777"/>
                <a:gd name="connsiteX3" fmla="*/ 1541417 w 1541417"/>
                <a:gd name="connsiteY3" fmla="*/ 0 h 992777"/>
                <a:gd name="connsiteX0" fmla="*/ 0 w 1541417"/>
                <a:gd name="connsiteY0" fmla="*/ 992777 h 992777"/>
                <a:gd name="connsiteX1" fmla="*/ 535577 w 1541417"/>
                <a:gd name="connsiteY1" fmla="*/ 391886 h 992777"/>
                <a:gd name="connsiteX2" fmla="*/ 1541417 w 1541417"/>
                <a:gd name="connsiteY2" fmla="*/ 0 h 992777"/>
                <a:gd name="connsiteX3" fmla="*/ 1541417 w 1541417"/>
                <a:gd name="connsiteY3" fmla="*/ 0 h 992777"/>
                <a:gd name="connsiteX0" fmla="*/ 0 w 1541417"/>
                <a:gd name="connsiteY0" fmla="*/ 992777 h 992777"/>
                <a:gd name="connsiteX1" fmla="*/ 535577 w 1541417"/>
                <a:gd name="connsiteY1" fmla="*/ 391886 h 992777"/>
                <a:gd name="connsiteX2" fmla="*/ 1541417 w 1541417"/>
                <a:gd name="connsiteY2" fmla="*/ 0 h 992777"/>
                <a:gd name="connsiteX3" fmla="*/ 1541417 w 1541417"/>
                <a:gd name="connsiteY3" fmla="*/ 0 h 992777"/>
                <a:gd name="connsiteX0" fmla="*/ 0 w 1410788"/>
                <a:gd name="connsiteY0" fmla="*/ 783772 h 783772"/>
                <a:gd name="connsiteX1" fmla="*/ 404948 w 1410788"/>
                <a:gd name="connsiteY1" fmla="*/ 391886 h 783772"/>
                <a:gd name="connsiteX2" fmla="*/ 1410788 w 1410788"/>
                <a:gd name="connsiteY2" fmla="*/ 0 h 783772"/>
                <a:gd name="connsiteX3" fmla="*/ 1410788 w 1410788"/>
                <a:gd name="connsiteY3" fmla="*/ 0 h 783772"/>
              </a:gdLst>
              <a:ahLst/>
              <a:cxnLst>
                <a:cxn ang="0">
                  <a:pos x="connsiteX0" y="connsiteY0"/>
                </a:cxn>
                <a:cxn ang="0">
                  <a:pos x="connsiteX1" y="connsiteY1"/>
                </a:cxn>
                <a:cxn ang="0">
                  <a:pos x="connsiteX2" y="connsiteY2"/>
                </a:cxn>
                <a:cxn ang="0">
                  <a:pos x="connsiteX3" y="connsiteY3"/>
                </a:cxn>
              </a:cxnLst>
              <a:rect l="l" t="t" r="r" b="b"/>
              <a:pathLst>
                <a:path w="1410788" h="783772">
                  <a:moveTo>
                    <a:pt x="0" y="783772"/>
                  </a:moveTo>
                  <a:cubicBezTo>
                    <a:pt x="178526" y="583475"/>
                    <a:pt x="69667" y="670561"/>
                    <a:pt x="404948" y="391886"/>
                  </a:cubicBezTo>
                  <a:cubicBezTo>
                    <a:pt x="923108" y="65314"/>
                    <a:pt x="1075508" y="130629"/>
                    <a:pt x="1410788" y="0"/>
                  </a:cubicBezTo>
                  <a:lnTo>
                    <a:pt x="1410788" y="0"/>
                  </a:lnTo>
                </a:path>
              </a:pathLst>
            </a:custGeom>
            <a:noFill/>
            <a:ln w="9525">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8">
              <a:extLst>
                <a:ext uri="{FF2B5EF4-FFF2-40B4-BE49-F238E27FC236}">
                  <a16:creationId xmlns:a16="http://schemas.microsoft.com/office/drawing/2014/main" id="{1A8666BF-3242-4004-A754-9E27AE9C08AA}"/>
                </a:ext>
              </a:extLst>
            </p:cNvPr>
            <p:cNvSpPr/>
            <p:nvPr/>
          </p:nvSpPr>
          <p:spPr>
            <a:xfrm flipV="1">
              <a:off x="8330956" y="2574142"/>
              <a:ext cx="722978" cy="557480"/>
            </a:xfrm>
            <a:custGeom>
              <a:avLst/>
              <a:gdLst>
                <a:gd name="connsiteX0" fmla="*/ 0 w 1541417"/>
                <a:gd name="connsiteY0" fmla="*/ 992777 h 992777"/>
                <a:gd name="connsiteX1" fmla="*/ 535577 w 1541417"/>
                <a:gd name="connsiteY1" fmla="*/ 391886 h 992777"/>
                <a:gd name="connsiteX2" fmla="*/ 1541417 w 1541417"/>
                <a:gd name="connsiteY2" fmla="*/ 0 h 992777"/>
                <a:gd name="connsiteX3" fmla="*/ 1541417 w 1541417"/>
                <a:gd name="connsiteY3" fmla="*/ 0 h 992777"/>
                <a:gd name="connsiteX0" fmla="*/ 0 w 1541417"/>
                <a:gd name="connsiteY0" fmla="*/ 992777 h 992777"/>
                <a:gd name="connsiteX1" fmla="*/ 535577 w 1541417"/>
                <a:gd name="connsiteY1" fmla="*/ 391886 h 992777"/>
                <a:gd name="connsiteX2" fmla="*/ 1541417 w 1541417"/>
                <a:gd name="connsiteY2" fmla="*/ 0 h 992777"/>
                <a:gd name="connsiteX3" fmla="*/ 1541417 w 1541417"/>
                <a:gd name="connsiteY3" fmla="*/ 0 h 992777"/>
                <a:gd name="connsiteX0" fmla="*/ 0 w 1541417"/>
                <a:gd name="connsiteY0" fmla="*/ 992777 h 992777"/>
                <a:gd name="connsiteX1" fmla="*/ 535577 w 1541417"/>
                <a:gd name="connsiteY1" fmla="*/ 391886 h 992777"/>
                <a:gd name="connsiteX2" fmla="*/ 1541417 w 1541417"/>
                <a:gd name="connsiteY2" fmla="*/ 0 h 992777"/>
                <a:gd name="connsiteX3" fmla="*/ 1541417 w 1541417"/>
                <a:gd name="connsiteY3" fmla="*/ 0 h 992777"/>
                <a:gd name="connsiteX0" fmla="*/ 0 w 1410788"/>
                <a:gd name="connsiteY0" fmla="*/ 783772 h 783772"/>
                <a:gd name="connsiteX1" fmla="*/ 404948 w 1410788"/>
                <a:gd name="connsiteY1" fmla="*/ 391886 h 783772"/>
                <a:gd name="connsiteX2" fmla="*/ 1410788 w 1410788"/>
                <a:gd name="connsiteY2" fmla="*/ 0 h 783772"/>
                <a:gd name="connsiteX3" fmla="*/ 1410788 w 1410788"/>
                <a:gd name="connsiteY3" fmla="*/ 0 h 783772"/>
              </a:gdLst>
              <a:ahLst/>
              <a:cxnLst>
                <a:cxn ang="0">
                  <a:pos x="connsiteX0" y="connsiteY0"/>
                </a:cxn>
                <a:cxn ang="0">
                  <a:pos x="connsiteX1" y="connsiteY1"/>
                </a:cxn>
                <a:cxn ang="0">
                  <a:pos x="connsiteX2" y="connsiteY2"/>
                </a:cxn>
                <a:cxn ang="0">
                  <a:pos x="connsiteX3" y="connsiteY3"/>
                </a:cxn>
              </a:cxnLst>
              <a:rect l="l" t="t" r="r" b="b"/>
              <a:pathLst>
                <a:path w="1410788" h="783772">
                  <a:moveTo>
                    <a:pt x="0" y="783772"/>
                  </a:moveTo>
                  <a:cubicBezTo>
                    <a:pt x="178526" y="583475"/>
                    <a:pt x="69667" y="670561"/>
                    <a:pt x="404948" y="391886"/>
                  </a:cubicBezTo>
                  <a:cubicBezTo>
                    <a:pt x="923108" y="65314"/>
                    <a:pt x="1075508" y="130629"/>
                    <a:pt x="1410788" y="0"/>
                  </a:cubicBezTo>
                  <a:lnTo>
                    <a:pt x="1410788" y="0"/>
                  </a:lnTo>
                </a:path>
              </a:pathLst>
            </a:custGeom>
            <a:noFill/>
            <a:ln w="9525">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8">
              <a:extLst>
                <a:ext uri="{FF2B5EF4-FFF2-40B4-BE49-F238E27FC236}">
                  <a16:creationId xmlns:a16="http://schemas.microsoft.com/office/drawing/2014/main" id="{1A8666BF-3242-4004-A754-9E27AE9C08AA}"/>
                </a:ext>
              </a:extLst>
            </p:cNvPr>
            <p:cNvSpPr/>
            <p:nvPr/>
          </p:nvSpPr>
          <p:spPr>
            <a:xfrm flipV="1">
              <a:off x="8330958" y="2574142"/>
              <a:ext cx="1336744" cy="560922"/>
            </a:xfrm>
            <a:custGeom>
              <a:avLst/>
              <a:gdLst>
                <a:gd name="connsiteX0" fmla="*/ 0 w 1541417"/>
                <a:gd name="connsiteY0" fmla="*/ 992777 h 992777"/>
                <a:gd name="connsiteX1" fmla="*/ 535577 w 1541417"/>
                <a:gd name="connsiteY1" fmla="*/ 391886 h 992777"/>
                <a:gd name="connsiteX2" fmla="*/ 1541417 w 1541417"/>
                <a:gd name="connsiteY2" fmla="*/ 0 h 992777"/>
                <a:gd name="connsiteX3" fmla="*/ 1541417 w 1541417"/>
                <a:gd name="connsiteY3" fmla="*/ 0 h 992777"/>
                <a:gd name="connsiteX0" fmla="*/ 0 w 1541417"/>
                <a:gd name="connsiteY0" fmla="*/ 992777 h 992777"/>
                <a:gd name="connsiteX1" fmla="*/ 535577 w 1541417"/>
                <a:gd name="connsiteY1" fmla="*/ 391886 h 992777"/>
                <a:gd name="connsiteX2" fmla="*/ 1541417 w 1541417"/>
                <a:gd name="connsiteY2" fmla="*/ 0 h 992777"/>
                <a:gd name="connsiteX3" fmla="*/ 1541417 w 1541417"/>
                <a:gd name="connsiteY3" fmla="*/ 0 h 992777"/>
                <a:gd name="connsiteX0" fmla="*/ 0 w 1541417"/>
                <a:gd name="connsiteY0" fmla="*/ 992777 h 992777"/>
                <a:gd name="connsiteX1" fmla="*/ 535577 w 1541417"/>
                <a:gd name="connsiteY1" fmla="*/ 391886 h 992777"/>
                <a:gd name="connsiteX2" fmla="*/ 1541417 w 1541417"/>
                <a:gd name="connsiteY2" fmla="*/ 0 h 992777"/>
                <a:gd name="connsiteX3" fmla="*/ 1541417 w 1541417"/>
                <a:gd name="connsiteY3" fmla="*/ 0 h 992777"/>
                <a:gd name="connsiteX0" fmla="*/ 0 w 1410788"/>
                <a:gd name="connsiteY0" fmla="*/ 783772 h 783772"/>
                <a:gd name="connsiteX1" fmla="*/ 404948 w 1410788"/>
                <a:gd name="connsiteY1" fmla="*/ 391886 h 783772"/>
                <a:gd name="connsiteX2" fmla="*/ 1410788 w 1410788"/>
                <a:gd name="connsiteY2" fmla="*/ 0 h 783772"/>
                <a:gd name="connsiteX3" fmla="*/ 1410788 w 1410788"/>
                <a:gd name="connsiteY3" fmla="*/ 0 h 783772"/>
              </a:gdLst>
              <a:ahLst/>
              <a:cxnLst>
                <a:cxn ang="0">
                  <a:pos x="connsiteX0" y="connsiteY0"/>
                </a:cxn>
                <a:cxn ang="0">
                  <a:pos x="connsiteX1" y="connsiteY1"/>
                </a:cxn>
                <a:cxn ang="0">
                  <a:pos x="connsiteX2" y="connsiteY2"/>
                </a:cxn>
                <a:cxn ang="0">
                  <a:pos x="connsiteX3" y="connsiteY3"/>
                </a:cxn>
              </a:cxnLst>
              <a:rect l="l" t="t" r="r" b="b"/>
              <a:pathLst>
                <a:path w="1410788" h="783772">
                  <a:moveTo>
                    <a:pt x="0" y="783772"/>
                  </a:moveTo>
                  <a:cubicBezTo>
                    <a:pt x="178526" y="583475"/>
                    <a:pt x="69667" y="670561"/>
                    <a:pt x="404948" y="391886"/>
                  </a:cubicBezTo>
                  <a:cubicBezTo>
                    <a:pt x="923108" y="65314"/>
                    <a:pt x="1075508" y="130629"/>
                    <a:pt x="1410788" y="0"/>
                  </a:cubicBezTo>
                  <a:lnTo>
                    <a:pt x="1410788" y="0"/>
                  </a:lnTo>
                </a:path>
              </a:pathLst>
            </a:custGeom>
            <a:noFill/>
            <a:ln w="9525">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8">
              <a:extLst>
                <a:ext uri="{FF2B5EF4-FFF2-40B4-BE49-F238E27FC236}">
                  <a16:creationId xmlns:a16="http://schemas.microsoft.com/office/drawing/2014/main" id="{1A8666BF-3242-4004-A754-9E27AE9C08AA}"/>
                </a:ext>
              </a:extLst>
            </p:cNvPr>
            <p:cNvSpPr/>
            <p:nvPr/>
          </p:nvSpPr>
          <p:spPr>
            <a:xfrm flipV="1">
              <a:off x="8330958" y="2574142"/>
              <a:ext cx="2121198" cy="557480"/>
            </a:xfrm>
            <a:custGeom>
              <a:avLst/>
              <a:gdLst>
                <a:gd name="connsiteX0" fmla="*/ 0 w 1541417"/>
                <a:gd name="connsiteY0" fmla="*/ 992777 h 992777"/>
                <a:gd name="connsiteX1" fmla="*/ 535577 w 1541417"/>
                <a:gd name="connsiteY1" fmla="*/ 391886 h 992777"/>
                <a:gd name="connsiteX2" fmla="*/ 1541417 w 1541417"/>
                <a:gd name="connsiteY2" fmla="*/ 0 h 992777"/>
                <a:gd name="connsiteX3" fmla="*/ 1541417 w 1541417"/>
                <a:gd name="connsiteY3" fmla="*/ 0 h 992777"/>
                <a:gd name="connsiteX0" fmla="*/ 0 w 1541417"/>
                <a:gd name="connsiteY0" fmla="*/ 992777 h 992777"/>
                <a:gd name="connsiteX1" fmla="*/ 535577 w 1541417"/>
                <a:gd name="connsiteY1" fmla="*/ 391886 h 992777"/>
                <a:gd name="connsiteX2" fmla="*/ 1541417 w 1541417"/>
                <a:gd name="connsiteY2" fmla="*/ 0 h 992777"/>
                <a:gd name="connsiteX3" fmla="*/ 1541417 w 1541417"/>
                <a:gd name="connsiteY3" fmla="*/ 0 h 992777"/>
                <a:gd name="connsiteX0" fmla="*/ 0 w 1541417"/>
                <a:gd name="connsiteY0" fmla="*/ 992777 h 992777"/>
                <a:gd name="connsiteX1" fmla="*/ 535577 w 1541417"/>
                <a:gd name="connsiteY1" fmla="*/ 391886 h 992777"/>
                <a:gd name="connsiteX2" fmla="*/ 1541417 w 1541417"/>
                <a:gd name="connsiteY2" fmla="*/ 0 h 992777"/>
                <a:gd name="connsiteX3" fmla="*/ 1541417 w 1541417"/>
                <a:gd name="connsiteY3" fmla="*/ 0 h 992777"/>
                <a:gd name="connsiteX0" fmla="*/ 0 w 1410788"/>
                <a:gd name="connsiteY0" fmla="*/ 783772 h 783772"/>
                <a:gd name="connsiteX1" fmla="*/ 404948 w 1410788"/>
                <a:gd name="connsiteY1" fmla="*/ 391886 h 783772"/>
                <a:gd name="connsiteX2" fmla="*/ 1410788 w 1410788"/>
                <a:gd name="connsiteY2" fmla="*/ 0 h 783772"/>
                <a:gd name="connsiteX3" fmla="*/ 1410788 w 1410788"/>
                <a:gd name="connsiteY3" fmla="*/ 0 h 783772"/>
              </a:gdLst>
              <a:ahLst/>
              <a:cxnLst>
                <a:cxn ang="0">
                  <a:pos x="connsiteX0" y="connsiteY0"/>
                </a:cxn>
                <a:cxn ang="0">
                  <a:pos x="connsiteX1" y="connsiteY1"/>
                </a:cxn>
                <a:cxn ang="0">
                  <a:pos x="connsiteX2" y="connsiteY2"/>
                </a:cxn>
                <a:cxn ang="0">
                  <a:pos x="connsiteX3" y="connsiteY3"/>
                </a:cxn>
              </a:cxnLst>
              <a:rect l="l" t="t" r="r" b="b"/>
              <a:pathLst>
                <a:path w="1410788" h="783772">
                  <a:moveTo>
                    <a:pt x="0" y="783772"/>
                  </a:moveTo>
                  <a:cubicBezTo>
                    <a:pt x="178526" y="583475"/>
                    <a:pt x="69667" y="670561"/>
                    <a:pt x="404948" y="391886"/>
                  </a:cubicBezTo>
                  <a:cubicBezTo>
                    <a:pt x="923108" y="65314"/>
                    <a:pt x="1075508" y="130629"/>
                    <a:pt x="1410788" y="0"/>
                  </a:cubicBezTo>
                  <a:lnTo>
                    <a:pt x="1410788" y="0"/>
                  </a:lnTo>
                </a:path>
              </a:pathLst>
            </a:custGeom>
            <a:noFill/>
            <a:ln w="9525">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D33E4DDE-FC65-4306-BE4E-3452F8615C41}"/>
                </a:ext>
              </a:extLst>
            </p:cNvPr>
            <p:cNvSpPr/>
            <p:nvPr/>
          </p:nvSpPr>
          <p:spPr>
            <a:xfrm>
              <a:off x="4122428" y="2077881"/>
              <a:ext cx="498855" cy="769441"/>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a:t>
              </a:r>
            </a:p>
          </p:txBody>
        </p:sp>
      </p:grpSp>
      <p:sp>
        <p:nvSpPr>
          <p:cNvPr id="59" name="TextBox 58">
            <a:extLst>
              <a:ext uri="{FF2B5EF4-FFF2-40B4-BE49-F238E27FC236}">
                <a16:creationId xmlns:a16="http://schemas.microsoft.com/office/drawing/2014/main" id="{9B12F298-8E46-4E5E-8CED-31D3D103B534}"/>
              </a:ext>
            </a:extLst>
          </p:cNvPr>
          <p:cNvSpPr txBox="1"/>
          <p:nvPr/>
        </p:nvSpPr>
        <p:spPr>
          <a:xfrm>
            <a:off x="6726916" y="4844924"/>
            <a:ext cx="4027706" cy="1253548"/>
          </a:xfrm>
          <a:prstGeom prst="rect">
            <a:avLst/>
          </a:prstGeom>
          <a:noFill/>
        </p:spPr>
        <p:txBody>
          <a:bodyPr wrap="none" rtlCol="0">
            <a:spAutoFit/>
          </a:bodyPr>
          <a:lstStyle/>
          <a:p>
            <a:pPr marL="285750" indent="-285750">
              <a:lnSpc>
                <a:spcPts val="1800"/>
              </a:lnSpc>
              <a:buFont typeface="Arial" panose="020B0604020202020204" pitchFamily="34" charset="0"/>
              <a:buChar char="•"/>
            </a:pPr>
            <a:r>
              <a:rPr lang="en-US" dirty="0">
                <a:solidFill>
                  <a:srgbClr val="0167C1"/>
                </a:solidFill>
              </a:rPr>
              <a:t>Up to 80% less storage needed</a:t>
            </a:r>
          </a:p>
          <a:p>
            <a:pPr marL="285750" indent="-285750">
              <a:lnSpc>
                <a:spcPts val="1800"/>
              </a:lnSpc>
              <a:buFont typeface="Arial" panose="020B0604020202020204" pitchFamily="34" charset="0"/>
              <a:buChar char="•"/>
            </a:pPr>
            <a:endParaRPr lang="en-US" dirty="0">
              <a:solidFill>
                <a:srgbClr val="0167C1"/>
              </a:solidFill>
            </a:endParaRPr>
          </a:p>
          <a:p>
            <a:pPr marL="285750" indent="-285750">
              <a:lnSpc>
                <a:spcPts val="1800"/>
              </a:lnSpc>
              <a:buFont typeface="Arial" panose="020B0604020202020204" pitchFamily="34" charset="0"/>
              <a:buChar char="•"/>
            </a:pPr>
            <a:r>
              <a:rPr lang="en-US" dirty="0">
                <a:solidFill>
                  <a:srgbClr val="0167C1"/>
                </a:solidFill>
              </a:rPr>
              <a:t>Local storage lifespan extended</a:t>
            </a:r>
          </a:p>
          <a:p>
            <a:pPr marL="285750" indent="-285750">
              <a:lnSpc>
                <a:spcPts val="1800"/>
              </a:lnSpc>
              <a:buFont typeface="Arial" panose="020B0604020202020204" pitchFamily="34" charset="0"/>
              <a:buChar char="•"/>
            </a:pPr>
            <a:endParaRPr lang="en-US" dirty="0">
              <a:solidFill>
                <a:srgbClr val="0167C1"/>
              </a:solidFill>
            </a:endParaRPr>
          </a:p>
          <a:p>
            <a:pPr marL="285750" indent="-285750">
              <a:lnSpc>
                <a:spcPts val="1800"/>
              </a:lnSpc>
              <a:buFont typeface="Arial" panose="020B0604020202020204" pitchFamily="34" charset="0"/>
              <a:buChar char="•"/>
            </a:pPr>
            <a:r>
              <a:rPr lang="en-US" dirty="0">
                <a:solidFill>
                  <a:srgbClr val="0167C1"/>
                </a:solidFill>
              </a:rPr>
              <a:t>Immutable, redundant data vaults</a:t>
            </a:r>
          </a:p>
        </p:txBody>
      </p:sp>
      <p:sp>
        <p:nvSpPr>
          <p:cNvPr id="60" name="TextBox 59">
            <a:extLst>
              <a:ext uri="{FF2B5EF4-FFF2-40B4-BE49-F238E27FC236}">
                <a16:creationId xmlns:a16="http://schemas.microsoft.com/office/drawing/2014/main" id="{06CBABB7-6695-4BE3-B133-823B1C511260}"/>
              </a:ext>
            </a:extLst>
          </p:cNvPr>
          <p:cNvSpPr txBox="1"/>
          <p:nvPr/>
        </p:nvSpPr>
        <p:spPr>
          <a:xfrm>
            <a:off x="1013122" y="4833004"/>
            <a:ext cx="3459601" cy="1253548"/>
          </a:xfrm>
          <a:prstGeom prst="rect">
            <a:avLst/>
          </a:prstGeom>
          <a:noFill/>
        </p:spPr>
        <p:txBody>
          <a:bodyPr wrap="none" rtlCol="0">
            <a:spAutoFit/>
          </a:bodyPr>
          <a:lstStyle/>
          <a:p>
            <a:pPr marL="285750" indent="-285750">
              <a:lnSpc>
                <a:spcPts val="1800"/>
              </a:lnSpc>
              <a:buFont typeface="Arial" panose="020B0604020202020204" pitchFamily="34" charset="0"/>
              <a:buChar char="•"/>
            </a:pPr>
            <a:r>
              <a:rPr lang="en-US" dirty="0">
                <a:solidFill>
                  <a:srgbClr val="0167C1"/>
                </a:solidFill>
              </a:rPr>
              <a:t>Cloud copies very expensive</a:t>
            </a:r>
          </a:p>
          <a:p>
            <a:pPr marL="285750" indent="-285750">
              <a:lnSpc>
                <a:spcPts val="1800"/>
              </a:lnSpc>
              <a:buFont typeface="Arial" panose="020B0604020202020204" pitchFamily="34" charset="0"/>
              <a:buChar char="•"/>
            </a:pPr>
            <a:endParaRPr lang="en-US" dirty="0">
              <a:solidFill>
                <a:srgbClr val="0167C1"/>
              </a:solidFill>
            </a:endParaRPr>
          </a:p>
          <a:p>
            <a:pPr marL="285750" indent="-285750">
              <a:lnSpc>
                <a:spcPts val="1800"/>
              </a:lnSpc>
              <a:buFont typeface="Arial" panose="020B0604020202020204" pitchFamily="34" charset="0"/>
              <a:buChar char="•"/>
            </a:pPr>
            <a:r>
              <a:rPr lang="en-US" dirty="0">
                <a:solidFill>
                  <a:srgbClr val="0167C1"/>
                </a:solidFill>
              </a:rPr>
              <a:t>Local storage filling up fast</a:t>
            </a:r>
          </a:p>
          <a:p>
            <a:pPr marL="285750" indent="-285750">
              <a:lnSpc>
                <a:spcPts val="1800"/>
              </a:lnSpc>
              <a:buFont typeface="Arial" panose="020B0604020202020204" pitchFamily="34" charset="0"/>
              <a:buChar char="•"/>
            </a:pPr>
            <a:endParaRPr lang="en-US" dirty="0">
              <a:solidFill>
                <a:srgbClr val="0167C1"/>
              </a:solidFill>
            </a:endParaRPr>
          </a:p>
          <a:p>
            <a:pPr marL="285750" indent="-285750">
              <a:lnSpc>
                <a:spcPts val="1800"/>
              </a:lnSpc>
              <a:buFont typeface="Arial" panose="020B0604020202020204" pitchFamily="34" charset="0"/>
              <a:buChar char="•"/>
            </a:pPr>
            <a:r>
              <a:rPr lang="en-US" dirty="0">
                <a:solidFill>
                  <a:srgbClr val="0167C1"/>
                </a:solidFill>
              </a:rPr>
              <a:t>Vulnerable to ransomware</a:t>
            </a:r>
          </a:p>
        </p:txBody>
      </p:sp>
    </p:spTree>
    <p:extLst>
      <p:ext uri="{BB962C8B-B14F-4D97-AF65-F5344CB8AC3E}">
        <p14:creationId xmlns:p14="http://schemas.microsoft.com/office/powerpoint/2010/main" val="904921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69A0C-AB10-41EB-B205-288341B24A3F}"/>
              </a:ext>
            </a:extLst>
          </p:cNvPr>
          <p:cNvSpPr>
            <a:spLocks noGrp="1"/>
          </p:cNvSpPr>
          <p:nvPr>
            <p:ph type="title"/>
          </p:nvPr>
        </p:nvSpPr>
        <p:spPr/>
        <p:txBody>
          <a:bodyPr>
            <a:normAutofit/>
          </a:bodyPr>
          <a:lstStyle/>
          <a:p>
            <a:r>
              <a:rPr lang="en-US" dirty="0"/>
              <a:t>Virtual Cloud Storage Summary</a:t>
            </a:r>
          </a:p>
        </p:txBody>
      </p:sp>
      <p:sp>
        <p:nvSpPr>
          <p:cNvPr id="5" name="Rounded Rectangle 125">
            <a:extLst>
              <a:ext uri="{FF2B5EF4-FFF2-40B4-BE49-F238E27FC236}">
                <a16:creationId xmlns:a16="http://schemas.microsoft.com/office/drawing/2014/main" id="{5CF0DB11-53B2-4E39-B1F0-2AED770A3955}"/>
              </a:ext>
            </a:extLst>
          </p:cNvPr>
          <p:cNvSpPr/>
          <p:nvPr/>
        </p:nvSpPr>
        <p:spPr>
          <a:xfrm>
            <a:off x="373380" y="1932493"/>
            <a:ext cx="2561237" cy="3192836"/>
          </a:xfrm>
          <a:prstGeom prst="roundRect">
            <a:avLst>
              <a:gd name="adj" fmla="val 9080"/>
            </a:avLst>
          </a:prstGeom>
          <a:solidFill>
            <a:schemeClr val="bg1">
              <a:lumMod val="9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A512AE4C-BCF6-4E37-AD9A-103E2938E232}"/>
              </a:ext>
            </a:extLst>
          </p:cNvPr>
          <p:cNvCxnSpPr>
            <a:cxnSpLocks/>
          </p:cNvCxnSpPr>
          <p:nvPr/>
        </p:nvCxnSpPr>
        <p:spPr>
          <a:xfrm>
            <a:off x="343467" y="4064906"/>
            <a:ext cx="2561237" cy="0"/>
          </a:xfrm>
          <a:prstGeom prst="line">
            <a:avLst/>
          </a:prstGeom>
          <a:ln>
            <a:solidFill>
              <a:schemeClr val="bg1"/>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Rounded Rectangle 125">
            <a:extLst>
              <a:ext uri="{FF2B5EF4-FFF2-40B4-BE49-F238E27FC236}">
                <a16:creationId xmlns:a16="http://schemas.microsoft.com/office/drawing/2014/main" id="{F88B5836-A97A-4B87-BD4B-ECD0FBE518CA}"/>
              </a:ext>
            </a:extLst>
          </p:cNvPr>
          <p:cNvSpPr/>
          <p:nvPr/>
        </p:nvSpPr>
        <p:spPr>
          <a:xfrm>
            <a:off x="3334714" y="1932493"/>
            <a:ext cx="2561237" cy="3192836"/>
          </a:xfrm>
          <a:prstGeom prst="roundRect">
            <a:avLst>
              <a:gd name="adj" fmla="val 9080"/>
            </a:avLst>
          </a:prstGeom>
          <a:solidFill>
            <a:schemeClr val="bg1">
              <a:lumMod val="9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A052506-5F2F-4F3B-B60B-4A015600781F}"/>
              </a:ext>
            </a:extLst>
          </p:cNvPr>
          <p:cNvSpPr txBox="1"/>
          <p:nvPr/>
        </p:nvSpPr>
        <p:spPr>
          <a:xfrm>
            <a:off x="3375387" y="4064906"/>
            <a:ext cx="2520563" cy="923330"/>
          </a:xfrm>
          <a:prstGeom prst="rect">
            <a:avLst/>
          </a:prstGeom>
          <a:noFill/>
        </p:spPr>
        <p:txBody>
          <a:bodyPr wrap="square" rtlCol="0">
            <a:spAutoFit/>
          </a:bodyPr>
          <a:lstStyle/>
          <a:p>
            <a:r>
              <a:rPr lang="en-US" sz="1350" b="1" dirty="0">
                <a:solidFill>
                  <a:srgbClr val="019633"/>
                </a:solidFill>
                <a:latin typeface="Avenir LT 65 Medium" panose="02000603020000020003" pitchFamily="2" charset="0"/>
              </a:rPr>
              <a:t>Hot standby cloud backup</a:t>
            </a:r>
            <a:r>
              <a:rPr lang="en-US" sz="1350" dirty="0">
                <a:solidFill>
                  <a:srgbClr val="019633"/>
                </a:solidFill>
                <a:latin typeface="Avenir LT 65 Medium" panose="02000603020000020003" pitchFamily="2" charset="0"/>
              </a:rPr>
              <a:t>  </a:t>
            </a:r>
            <a:r>
              <a:rPr lang="en-US" sz="1350" dirty="0">
                <a:latin typeface="Avenir LT 65 Medium" panose="02000603020000020003" pitchFamily="2" charset="0"/>
              </a:rPr>
              <a:t>for high-value unstructured data backup with complete disaster recovery in mins.</a:t>
            </a:r>
          </a:p>
        </p:txBody>
      </p:sp>
      <p:cxnSp>
        <p:nvCxnSpPr>
          <p:cNvPr id="22" name="Straight Connector 21">
            <a:extLst>
              <a:ext uri="{FF2B5EF4-FFF2-40B4-BE49-F238E27FC236}">
                <a16:creationId xmlns:a16="http://schemas.microsoft.com/office/drawing/2014/main" id="{87A11F70-A968-4124-AB59-BDC275DF7582}"/>
              </a:ext>
            </a:extLst>
          </p:cNvPr>
          <p:cNvCxnSpPr>
            <a:cxnSpLocks/>
          </p:cNvCxnSpPr>
          <p:nvPr/>
        </p:nvCxnSpPr>
        <p:spPr>
          <a:xfrm>
            <a:off x="3334714" y="4064906"/>
            <a:ext cx="2561237" cy="0"/>
          </a:xfrm>
          <a:prstGeom prst="line">
            <a:avLst/>
          </a:prstGeom>
          <a:ln>
            <a:solidFill>
              <a:schemeClr val="bg1"/>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5634C63-25E6-49BC-ABE8-DD730211420C}"/>
              </a:ext>
            </a:extLst>
          </p:cNvPr>
          <p:cNvSpPr txBox="1"/>
          <p:nvPr/>
        </p:nvSpPr>
        <p:spPr>
          <a:xfrm>
            <a:off x="452473" y="4064906"/>
            <a:ext cx="2520563" cy="923330"/>
          </a:xfrm>
          <a:prstGeom prst="rect">
            <a:avLst/>
          </a:prstGeom>
          <a:noFill/>
        </p:spPr>
        <p:txBody>
          <a:bodyPr wrap="square" rtlCol="0">
            <a:spAutoFit/>
          </a:bodyPr>
          <a:lstStyle/>
          <a:p>
            <a:r>
              <a:rPr lang="en-US" sz="1350" b="1" dirty="0">
                <a:solidFill>
                  <a:srgbClr val="019633"/>
                </a:solidFill>
                <a:latin typeface="Avenir LT 65 Medium" panose="02000603020000020003" pitchFamily="2" charset="0"/>
              </a:rPr>
              <a:t>Long-term cloud archive</a:t>
            </a:r>
          </a:p>
          <a:p>
            <a:r>
              <a:rPr lang="en-US" sz="1350" dirty="0">
                <a:latin typeface="Avenir LT 65 Medium" panose="02000603020000020003" pitchFamily="2" charset="0"/>
              </a:rPr>
              <a:t>for long-retention and retrieval of compliance data, that may not be altered.</a:t>
            </a:r>
          </a:p>
        </p:txBody>
      </p:sp>
      <p:sp>
        <p:nvSpPr>
          <p:cNvPr id="3" name="TextBox 2">
            <a:extLst>
              <a:ext uri="{FF2B5EF4-FFF2-40B4-BE49-F238E27FC236}">
                <a16:creationId xmlns:a16="http://schemas.microsoft.com/office/drawing/2014/main" id="{7E4792A6-BDDA-4D03-B8AF-662EEE6B46CF}"/>
              </a:ext>
            </a:extLst>
          </p:cNvPr>
          <p:cNvSpPr txBox="1"/>
          <p:nvPr/>
        </p:nvSpPr>
        <p:spPr>
          <a:xfrm>
            <a:off x="1624085" y="1352864"/>
            <a:ext cx="3176960" cy="369332"/>
          </a:xfrm>
          <a:prstGeom prst="rect">
            <a:avLst/>
          </a:prstGeom>
          <a:noFill/>
        </p:spPr>
        <p:txBody>
          <a:bodyPr wrap="none" rtlCol="0">
            <a:spAutoFit/>
          </a:bodyPr>
          <a:lstStyle/>
          <a:p>
            <a:r>
              <a:rPr lang="en-US" b="1" dirty="0">
                <a:solidFill>
                  <a:srgbClr val="00B050"/>
                </a:solidFill>
                <a:latin typeface="Avenir LT 65 Medium" panose="02000603020000020003" pitchFamily="2" charset="0"/>
              </a:rPr>
              <a:t>SECURE DATA RETENTION</a:t>
            </a:r>
          </a:p>
        </p:txBody>
      </p:sp>
      <p:sp>
        <p:nvSpPr>
          <p:cNvPr id="38" name="TextBox 37">
            <a:extLst>
              <a:ext uri="{FF2B5EF4-FFF2-40B4-BE49-F238E27FC236}">
                <a16:creationId xmlns:a16="http://schemas.microsoft.com/office/drawing/2014/main" id="{58DF9407-3C8C-41DD-8E0C-69B2042B3BE8}"/>
              </a:ext>
            </a:extLst>
          </p:cNvPr>
          <p:cNvSpPr txBox="1"/>
          <p:nvPr/>
        </p:nvSpPr>
        <p:spPr>
          <a:xfrm>
            <a:off x="7437175" y="1352864"/>
            <a:ext cx="3313921" cy="369332"/>
          </a:xfrm>
          <a:prstGeom prst="rect">
            <a:avLst/>
          </a:prstGeom>
          <a:noFill/>
        </p:spPr>
        <p:txBody>
          <a:bodyPr wrap="none" rtlCol="0">
            <a:spAutoFit/>
          </a:bodyPr>
          <a:lstStyle/>
          <a:p>
            <a:r>
              <a:rPr lang="en-US" b="1" dirty="0">
                <a:solidFill>
                  <a:srgbClr val="0167C1"/>
                </a:solidFill>
                <a:latin typeface="Avenir LT 65 Medium" panose="02000603020000020003" pitchFamily="2" charset="0"/>
              </a:rPr>
              <a:t>VIRTUALIZED DATA ACCESS</a:t>
            </a:r>
          </a:p>
        </p:txBody>
      </p:sp>
      <p:sp>
        <p:nvSpPr>
          <p:cNvPr id="8" name="Oval 7"/>
          <p:cNvSpPr/>
          <p:nvPr/>
        </p:nvSpPr>
        <p:spPr>
          <a:xfrm>
            <a:off x="802680" y="2077385"/>
            <a:ext cx="1702636" cy="1702636"/>
          </a:xfrm>
          <a:prstGeom prst="ellipse">
            <a:avLst/>
          </a:prstGeom>
          <a:solidFill>
            <a:srgbClr val="019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739069" y="2077385"/>
            <a:ext cx="1702636" cy="1702636"/>
          </a:xfrm>
          <a:prstGeom prst="ellipse">
            <a:avLst/>
          </a:prstGeom>
          <a:solidFill>
            <a:srgbClr val="019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23" y="2314341"/>
            <a:ext cx="1123950" cy="1228725"/>
          </a:xfrm>
          <a:prstGeom prst="rect">
            <a:avLst/>
          </a:prstGeom>
        </p:spPr>
      </p:pic>
      <p:sp>
        <p:nvSpPr>
          <p:cNvPr id="11" name="Google Shape;268;p12">
            <a:extLst>
              <a:ext uri="{FF2B5EF4-FFF2-40B4-BE49-F238E27FC236}">
                <a16:creationId xmlns:a16="http://schemas.microsoft.com/office/drawing/2014/main" id="{4BC2DD19-DF7C-46B7-8B15-D7BF6C457EAD}"/>
              </a:ext>
            </a:extLst>
          </p:cNvPr>
          <p:cNvSpPr txBox="1"/>
          <p:nvPr/>
        </p:nvSpPr>
        <p:spPr>
          <a:xfrm>
            <a:off x="979818" y="2412026"/>
            <a:ext cx="1348360" cy="1033354"/>
          </a:xfrm>
          <a:prstGeom prst="rect">
            <a:avLst/>
          </a:prstGeom>
          <a:noFill/>
          <a:ln>
            <a:noFill/>
          </a:ln>
        </p:spPr>
        <p:txBody>
          <a:bodyPr spcFirstLastPara="1" wrap="square" lIns="0" tIns="25400" rIns="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b="1" i="0" u="none" strike="noStrike" cap="none" dirty="0">
                <a:solidFill>
                  <a:schemeClr val="lt1"/>
                </a:solidFill>
                <a:latin typeface="Calibri"/>
                <a:ea typeface="Calibri"/>
                <a:cs typeface="Calibri"/>
                <a:sym typeface="Calibri"/>
              </a:rPr>
              <a:t>Compliant Cloud Archive</a:t>
            </a:r>
            <a:endParaRPr lang="en-US" b="0" i="0" u="none" strike="noStrike" cap="none" dirty="0">
              <a:solidFill>
                <a:srgbClr val="000000"/>
              </a:solidFill>
              <a:latin typeface="Arial"/>
              <a:ea typeface="Arial"/>
              <a:cs typeface="Arial"/>
              <a:sym typeface="Arial"/>
            </a:endParaRPr>
          </a:p>
          <a:p>
            <a:pPr marL="0" marR="0" lvl="0" indent="0" algn="ctr" rtl="0">
              <a:lnSpc>
                <a:spcPct val="90000"/>
              </a:lnSpc>
              <a:spcBef>
                <a:spcPts val="700"/>
              </a:spcBef>
              <a:spcAft>
                <a:spcPts val="0"/>
              </a:spcAft>
              <a:buClr>
                <a:srgbClr val="000000"/>
              </a:buClr>
              <a:buSzPts val="2000"/>
              <a:buFont typeface="Arial"/>
              <a:buNone/>
            </a:pPr>
            <a:r>
              <a:rPr lang="en-US" b="1" i="0" u="none" strike="noStrike" cap="none" dirty="0">
                <a:solidFill>
                  <a:schemeClr val="lt1"/>
                </a:solidFill>
                <a:latin typeface="Calibri"/>
                <a:ea typeface="Calibri"/>
                <a:cs typeface="Calibri"/>
                <a:sym typeface="Calibri"/>
              </a:rPr>
              <a:t>(CCA)</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7318" y="2314341"/>
            <a:ext cx="1123950" cy="1228725"/>
          </a:xfrm>
          <a:prstGeom prst="rect">
            <a:avLst/>
          </a:prstGeom>
        </p:spPr>
      </p:pic>
      <p:sp>
        <p:nvSpPr>
          <p:cNvPr id="13" name="Google Shape;273;p12">
            <a:extLst>
              <a:ext uri="{FF2B5EF4-FFF2-40B4-BE49-F238E27FC236}">
                <a16:creationId xmlns:a16="http://schemas.microsoft.com/office/drawing/2014/main" id="{1E9D1504-DCE1-436B-94CE-0084204EEFA3}"/>
              </a:ext>
            </a:extLst>
          </p:cNvPr>
          <p:cNvSpPr txBox="1"/>
          <p:nvPr/>
        </p:nvSpPr>
        <p:spPr>
          <a:xfrm>
            <a:off x="3908266" y="2412026"/>
            <a:ext cx="1414131" cy="1033354"/>
          </a:xfrm>
          <a:prstGeom prst="rect">
            <a:avLst/>
          </a:prstGeom>
          <a:noFill/>
          <a:ln>
            <a:noFill/>
          </a:ln>
        </p:spPr>
        <p:txBody>
          <a:bodyPr spcFirstLastPara="1" wrap="square" lIns="0" tIns="25400" rIns="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b="1" i="0" u="none" cap="none" dirty="0">
                <a:solidFill>
                  <a:schemeClr val="lt1"/>
                </a:solidFill>
                <a:latin typeface="Calibri"/>
                <a:ea typeface="Calibri"/>
                <a:cs typeface="Calibri"/>
                <a:sym typeface="Calibri"/>
              </a:rPr>
              <a:t>Secure</a:t>
            </a:r>
          </a:p>
          <a:p>
            <a:pPr marL="0" marR="0" lvl="0" indent="0" algn="ctr" rtl="0">
              <a:lnSpc>
                <a:spcPct val="90000"/>
              </a:lnSpc>
              <a:spcBef>
                <a:spcPts val="0"/>
              </a:spcBef>
              <a:spcAft>
                <a:spcPts val="0"/>
              </a:spcAft>
              <a:buClr>
                <a:srgbClr val="000000"/>
              </a:buClr>
              <a:buSzPts val="2000"/>
              <a:buFont typeface="Arial"/>
              <a:buNone/>
            </a:pPr>
            <a:r>
              <a:rPr lang="en-US" b="1" i="0" u="none" strike="noStrike" cap="none" dirty="0">
                <a:solidFill>
                  <a:schemeClr val="lt1"/>
                </a:solidFill>
                <a:latin typeface="Calibri"/>
                <a:ea typeface="Calibri"/>
                <a:cs typeface="Calibri"/>
                <a:sym typeface="Calibri"/>
              </a:rPr>
              <a:t>Cloud </a:t>
            </a:r>
            <a:r>
              <a:rPr lang="en-US" b="1" dirty="0">
                <a:solidFill>
                  <a:schemeClr val="lt1"/>
                </a:solidFill>
                <a:latin typeface="Calibri"/>
                <a:ea typeface="Arial"/>
                <a:cs typeface="Arial"/>
                <a:sym typeface="Calibri"/>
              </a:rPr>
              <a:t>Backup</a:t>
            </a:r>
            <a:endParaRPr b="0" i="0" u="none" strike="noStrike" cap="none" dirty="0">
              <a:solidFill>
                <a:srgbClr val="000000"/>
              </a:solidFill>
              <a:latin typeface="Arial"/>
              <a:ea typeface="Arial"/>
              <a:cs typeface="Arial"/>
              <a:sym typeface="Arial"/>
            </a:endParaRPr>
          </a:p>
          <a:p>
            <a:pPr marL="0" marR="0" lvl="0" indent="0" algn="ctr" rtl="0">
              <a:lnSpc>
                <a:spcPct val="90000"/>
              </a:lnSpc>
              <a:spcBef>
                <a:spcPts val="700"/>
              </a:spcBef>
              <a:spcAft>
                <a:spcPts val="0"/>
              </a:spcAft>
              <a:buClr>
                <a:srgbClr val="000000"/>
              </a:buClr>
              <a:buSzPts val="2000"/>
              <a:buFont typeface="Arial"/>
              <a:buNone/>
            </a:pPr>
            <a:r>
              <a:rPr lang="en-US" b="1" i="0" u="none" strike="noStrike" cap="none" dirty="0">
                <a:solidFill>
                  <a:schemeClr val="lt1"/>
                </a:solidFill>
                <a:latin typeface="Calibri"/>
                <a:ea typeface="Calibri"/>
                <a:cs typeface="Calibri"/>
                <a:sym typeface="Calibri"/>
              </a:rPr>
              <a:t>(</a:t>
            </a:r>
            <a:r>
              <a:rPr lang="en-US" b="1" dirty="0">
                <a:solidFill>
                  <a:schemeClr val="lt1"/>
                </a:solidFill>
                <a:latin typeface="Calibri"/>
                <a:ea typeface="Calibri"/>
                <a:cs typeface="Calibri"/>
                <a:sym typeface="Calibri"/>
              </a:rPr>
              <a:t>S</a:t>
            </a:r>
            <a:r>
              <a:rPr lang="en-US" b="1" i="0" u="none" strike="noStrike" cap="none" dirty="0">
                <a:solidFill>
                  <a:schemeClr val="lt1"/>
                </a:solidFill>
                <a:latin typeface="Calibri"/>
                <a:ea typeface="Calibri"/>
                <a:cs typeface="Calibri"/>
                <a:sym typeface="Calibri"/>
              </a:rPr>
              <a:t>CB)</a:t>
            </a:r>
            <a:endParaRPr b="1" i="0" u="none" strike="noStrike" cap="none" dirty="0">
              <a:solidFill>
                <a:schemeClr val="lt1"/>
              </a:solidFill>
              <a:latin typeface="Calibri"/>
              <a:ea typeface="Calibri"/>
              <a:cs typeface="Calibri"/>
              <a:sym typeface="Calibri"/>
            </a:endParaRPr>
          </a:p>
        </p:txBody>
      </p:sp>
      <p:grpSp>
        <p:nvGrpSpPr>
          <p:cNvPr id="6" name="Group 5">
            <a:extLst>
              <a:ext uri="{FF2B5EF4-FFF2-40B4-BE49-F238E27FC236}">
                <a16:creationId xmlns:a16="http://schemas.microsoft.com/office/drawing/2014/main" id="{4C045183-9629-4623-BD72-FF8073789E66}"/>
              </a:ext>
            </a:extLst>
          </p:cNvPr>
          <p:cNvGrpSpPr/>
          <p:nvPr/>
        </p:nvGrpSpPr>
        <p:grpSpPr>
          <a:xfrm>
            <a:off x="6275906" y="1932493"/>
            <a:ext cx="2561238" cy="3192836"/>
            <a:chOff x="6275906" y="1932493"/>
            <a:chExt cx="2561238" cy="3192836"/>
          </a:xfrm>
        </p:grpSpPr>
        <p:sp>
          <p:nvSpPr>
            <p:cNvPr id="7" name="Rounded Rectangle 125">
              <a:extLst>
                <a:ext uri="{FF2B5EF4-FFF2-40B4-BE49-F238E27FC236}">
                  <a16:creationId xmlns:a16="http://schemas.microsoft.com/office/drawing/2014/main" id="{390EF7B4-06EE-43D4-AFC2-B7FCF748F438}"/>
                </a:ext>
              </a:extLst>
            </p:cNvPr>
            <p:cNvSpPr/>
            <p:nvPr/>
          </p:nvSpPr>
          <p:spPr>
            <a:xfrm>
              <a:off x="6275907" y="1932493"/>
              <a:ext cx="2561237" cy="3192836"/>
            </a:xfrm>
            <a:prstGeom prst="roundRect">
              <a:avLst>
                <a:gd name="adj" fmla="val 9080"/>
              </a:avLst>
            </a:prstGeom>
            <a:solidFill>
              <a:schemeClr val="bg1">
                <a:lumMod val="9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a:extLst>
                <a:ext uri="{FF2B5EF4-FFF2-40B4-BE49-F238E27FC236}">
                  <a16:creationId xmlns:a16="http://schemas.microsoft.com/office/drawing/2014/main" id="{BD3F4322-A2B1-47D2-B4E2-AFA49C8E3523}"/>
                </a:ext>
              </a:extLst>
            </p:cNvPr>
            <p:cNvCxnSpPr>
              <a:cxnSpLocks/>
            </p:cNvCxnSpPr>
            <p:nvPr/>
          </p:nvCxnSpPr>
          <p:spPr>
            <a:xfrm>
              <a:off x="6275906" y="4064906"/>
              <a:ext cx="2561237" cy="0"/>
            </a:xfrm>
            <a:prstGeom prst="line">
              <a:avLst/>
            </a:prstGeom>
            <a:ln>
              <a:solidFill>
                <a:schemeClr val="bg1"/>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A4DD58B-E5A1-4551-B0A2-C05AC17831A1}"/>
                </a:ext>
              </a:extLst>
            </p:cNvPr>
            <p:cNvSpPr txBox="1"/>
            <p:nvPr/>
          </p:nvSpPr>
          <p:spPr>
            <a:xfrm>
              <a:off x="6275906" y="4064906"/>
              <a:ext cx="2552653" cy="923330"/>
            </a:xfrm>
            <a:prstGeom prst="rect">
              <a:avLst/>
            </a:prstGeom>
            <a:noFill/>
          </p:spPr>
          <p:txBody>
            <a:bodyPr wrap="square" rtlCol="0">
              <a:spAutoFit/>
            </a:bodyPr>
            <a:lstStyle/>
            <a:p>
              <a:r>
                <a:rPr lang="en-US" sz="1350" b="1" dirty="0">
                  <a:solidFill>
                    <a:srgbClr val="0167C1"/>
                  </a:solidFill>
                  <a:latin typeface="Avenir LT 65 Medium" panose="02000603020000020003" pitchFamily="2" charset="0"/>
                </a:rPr>
                <a:t>Free-up primary storage       </a:t>
              </a:r>
              <a:r>
                <a:rPr lang="en-US" sz="1350" dirty="0">
                  <a:latin typeface="Avenir LT 65 Medium" panose="02000603020000020003" pitchFamily="2" charset="0"/>
                </a:rPr>
                <a:t>by virtualizing inactive data retained and protected in a CCA or SCB vault.</a:t>
              </a:r>
              <a:endParaRPr lang="en-US" sz="1400" dirty="0">
                <a:latin typeface="Avenir LT 65 Medium" panose="02000603020000020003" pitchFamily="2" charset="0"/>
              </a:endParaRPr>
            </a:p>
          </p:txBody>
        </p:sp>
        <p:sp>
          <p:nvSpPr>
            <p:cNvPr id="45" name="Oval 44"/>
            <p:cNvSpPr/>
            <p:nvPr/>
          </p:nvSpPr>
          <p:spPr>
            <a:xfrm>
              <a:off x="6658317" y="2077385"/>
              <a:ext cx="1702636" cy="1702636"/>
            </a:xfrm>
            <a:prstGeom prst="ellipse">
              <a:avLst/>
            </a:prstGeom>
            <a:solidFill>
              <a:srgbClr val="01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7660" y="2314341"/>
              <a:ext cx="1123950" cy="1228725"/>
            </a:xfrm>
            <a:prstGeom prst="rect">
              <a:avLst/>
            </a:prstGeom>
          </p:spPr>
        </p:pic>
        <p:sp>
          <p:nvSpPr>
            <p:cNvPr id="29" name="Google Shape;263;p12">
              <a:extLst>
                <a:ext uri="{FF2B5EF4-FFF2-40B4-BE49-F238E27FC236}">
                  <a16:creationId xmlns:a16="http://schemas.microsoft.com/office/drawing/2014/main" id="{33DA0F93-0149-4CF9-B917-184CE9542E7D}"/>
                </a:ext>
              </a:extLst>
            </p:cNvPr>
            <p:cNvSpPr txBox="1"/>
            <p:nvPr/>
          </p:nvSpPr>
          <p:spPr>
            <a:xfrm>
              <a:off x="6678974" y="2412026"/>
              <a:ext cx="1737932" cy="1033354"/>
            </a:xfrm>
            <a:prstGeom prst="rect">
              <a:avLst/>
            </a:prstGeom>
            <a:noFill/>
            <a:ln>
              <a:noFill/>
            </a:ln>
          </p:spPr>
          <p:txBody>
            <a:bodyPr spcFirstLastPara="1" wrap="square" lIns="0" tIns="25400" rIns="0" bIns="25400" anchor="ctr" anchorCtr="0">
              <a:noAutofit/>
            </a:bodyPr>
            <a:lstStyle/>
            <a:p>
              <a:pPr lvl="0" algn="ctr">
                <a:lnSpc>
                  <a:spcPct val="90000"/>
                </a:lnSpc>
                <a:buClr>
                  <a:srgbClr val="000000"/>
                </a:buClr>
                <a:buSzPts val="2000"/>
              </a:pPr>
              <a:r>
                <a:rPr lang="en-US" b="1" i="0" u="none" strike="noStrike" cap="none" dirty="0">
                  <a:solidFill>
                    <a:schemeClr val="bg1"/>
                  </a:solidFill>
                  <a:latin typeface="Calibri"/>
                  <a:ea typeface="Calibri"/>
                  <a:cs typeface="Calibri"/>
                  <a:sym typeface="Calibri"/>
                </a:rPr>
                <a:t>Offload Data</a:t>
              </a:r>
            </a:p>
            <a:p>
              <a:pPr lvl="0" algn="ctr">
                <a:lnSpc>
                  <a:spcPct val="90000"/>
                </a:lnSpc>
                <a:buClr>
                  <a:srgbClr val="000000"/>
                </a:buClr>
                <a:buSzPts val="2000"/>
              </a:pPr>
              <a:r>
                <a:rPr lang="en-US" b="1" dirty="0">
                  <a:solidFill>
                    <a:schemeClr val="bg1"/>
                  </a:solidFill>
                  <a:latin typeface="Calibri"/>
                  <a:ea typeface="Arial"/>
                  <a:cs typeface="Arial"/>
                  <a:sym typeface="Calibri"/>
                </a:rPr>
                <a:t>Virtualization</a:t>
              </a:r>
              <a:endParaRPr lang="en-US" dirty="0">
                <a:solidFill>
                  <a:srgbClr val="000000"/>
                </a:solidFill>
                <a:ea typeface="Arial"/>
                <a:cs typeface="Arial"/>
                <a:sym typeface="Arial"/>
              </a:endParaRPr>
            </a:p>
            <a:p>
              <a:pPr lvl="0" algn="ctr">
                <a:lnSpc>
                  <a:spcPct val="90000"/>
                </a:lnSpc>
                <a:spcBef>
                  <a:spcPts val="700"/>
                </a:spcBef>
                <a:buClr>
                  <a:srgbClr val="000000"/>
                </a:buClr>
                <a:buSzPts val="2000"/>
              </a:pPr>
              <a:r>
                <a:rPr lang="en-US" b="1" dirty="0">
                  <a:solidFill>
                    <a:schemeClr val="lt1"/>
                  </a:solidFill>
                  <a:latin typeface="Calibri"/>
                  <a:ea typeface="Calibri"/>
                  <a:cs typeface="Calibri"/>
                  <a:sym typeface="Calibri"/>
                </a:rPr>
                <a:t>(O</a:t>
              </a:r>
              <a:r>
                <a:rPr lang="en-US" b="1" i="0" u="none" strike="noStrike" cap="none" dirty="0">
                  <a:solidFill>
                    <a:schemeClr val="bg1"/>
                  </a:solidFill>
                  <a:latin typeface="Calibri"/>
                  <a:ea typeface="Calibri"/>
                  <a:cs typeface="Calibri"/>
                  <a:sym typeface="Calibri"/>
                </a:rPr>
                <a:t>DV)</a:t>
              </a:r>
              <a:endParaRPr b="1" i="0" u="none" strike="noStrike" cap="none" dirty="0">
                <a:solidFill>
                  <a:schemeClr val="bg1"/>
                </a:solidFill>
                <a:latin typeface="Calibri"/>
                <a:ea typeface="Calibri"/>
                <a:cs typeface="Calibri"/>
                <a:sym typeface="Calibri"/>
              </a:endParaRPr>
            </a:p>
          </p:txBody>
        </p:sp>
      </p:grpSp>
      <p:grpSp>
        <p:nvGrpSpPr>
          <p:cNvPr id="9" name="Group 8">
            <a:extLst>
              <a:ext uri="{FF2B5EF4-FFF2-40B4-BE49-F238E27FC236}">
                <a16:creationId xmlns:a16="http://schemas.microsoft.com/office/drawing/2014/main" id="{0CE0F2D1-79DA-414D-9A39-3E29315DD96A}"/>
              </a:ext>
            </a:extLst>
          </p:cNvPr>
          <p:cNvGrpSpPr/>
          <p:nvPr/>
        </p:nvGrpSpPr>
        <p:grpSpPr>
          <a:xfrm>
            <a:off x="9248797" y="1932493"/>
            <a:ext cx="2561237" cy="3192836"/>
            <a:chOff x="9248797" y="1932493"/>
            <a:chExt cx="2561237" cy="3192836"/>
          </a:xfrm>
        </p:grpSpPr>
        <p:sp>
          <p:nvSpPr>
            <p:cNvPr id="32" name="Rounded Rectangle 125">
              <a:extLst>
                <a:ext uri="{FF2B5EF4-FFF2-40B4-BE49-F238E27FC236}">
                  <a16:creationId xmlns:a16="http://schemas.microsoft.com/office/drawing/2014/main" id="{1317F5E9-528B-4FEB-8C32-11DA11947EEC}"/>
                </a:ext>
              </a:extLst>
            </p:cNvPr>
            <p:cNvSpPr/>
            <p:nvPr/>
          </p:nvSpPr>
          <p:spPr>
            <a:xfrm>
              <a:off x="9248797" y="1932493"/>
              <a:ext cx="2561237" cy="3192836"/>
            </a:xfrm>
            <a:prstGeom prst="roundRect">
              <a:avLst>
                <a:gd name="adj" fmla="val 9080"/>
              </a:avLst>
            </a:prstGeom>
            <a:solidFill>
              <a:schemeClr val="bg1">
                <a:lumMod val="9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9684738" y="2077385"/>
              <a:ext cx="1702636" cy="1702636"/>
            </a:xfrm>
            <a:prstGeom prst="ellipse">
              <a:avLst/>
            </a:prstGeom>
            <a:solidFill>
              <a:srgbClr val="01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DF78FFFA-59DA-45A9-B215-D1EF7BA84940}"/>
                </a:ext>
              </a:extLst>
            </p:cNvPr>
            <p:cNvCxnSpPr>
              <a:cxnSpLocks/>
            </p:cNvCxnSpPr>
            <p:nvPr/>
          </p:nvCxnSpPr>
          <p:spPr>
            <a:xfrm>
              <a:off x="9248797" y="4064906"/>
              <a:ext cx="2561237" cy="0"/>
            </a:xfrm>
            <a:prstGeom prst="line">
              <a:avLst/>
            </a:prstGeom>
            <a:ln>
              <a:solidFill>
                <a:schemeClr val="bg1"/>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0E9CB65-74CD-462D-BA46-BD00BCF644B2}"/>
                </a:ext>
              </a:extLst>
            </p:cNvPr>
            <p:cNvSpPr txBox="1"/>
            <p:nvPr/>
          </p:nvSpPr>
          <p:spPr>
            <a:xfrm>
              <a:off x="9289471" y="4064906"/>
              <a:ext cx="2520563" cy="923330"/>
            </a:xfrm>
            <a:prstGeom prst="rect">
              <a:avLst/>
            </a:prstGeom>
            <a:noFill/>
          </p:spPr>
          <p:txBody>
            <a:bodyPr wrap="square" rtlCol="0">
              <a:spAutoFit/>
            </a:bodyPr>
            <a:lstStyle/>
            <a:p>
              <a:r>
                <a:rPr lang="en-US" sz="1350" b="1" dirty="0">
                  <a:solidFill>
                    <a:srgbClr val="0167C1"/>
                  </a:solidFill>
                  <a:latin typeface="Avenir LT 65 Medium" panose="02000603020000020003" pitchFamily="2" charset="0"/>
                </a:rPr>
                <a:t>Access CCA/SCB copy data </a:t>
              </a:r>
              <a:r>
                <a:rPr lang="en-US" sz="1350" dirty="0">
                  <a:latin typeface="Avenir LT 65 Medium" panose="02000603020000020003" pitchFamily="2" charset="0"/>
                </a:rPr>
                <a:t>for business functions such  as Q/A, Dev, Training, DR, without using more storage</a:t>
              </a:r>
              <a:endParaRPr lang="en-US" sz="1400" dirty="0">
                <a:latin typeface="Avenir LT 65 Medium" panose="02000603020000020003" pitchFamily="2" charset="0"/>
              </a:endParaRPr>
            </a:p>
          </p:txBody>
        </p:sp>
        <p:sp>
          <p:nvSpPr>
            <p:cNvPr id="37" name="Google Shape;263;p12">
              <a:extLst>
                <a:ext uri="{FF2B5EF4-FFF2-40B4-BE49-F238E27FC236}">
                  <a16:creationId xmlns:a16="http://schemas.microsoft.com/office/drawing/2014/main" id="{1AA5EBFB-592F-41CE-8451-53365099169D}"/>
                </a:ext>
              </a:extLst>
            </p:cNvPr>
            <p:cNvSpPr txBox="1"/>
            <p:nvPr/>
          </p:nvSpPr>
          <p:spPr>
            <a:xfrm>
              <a:off x="9798778" y="2412026"/>
              <a:ext cx="1481724" cy="1033354"/>
            </a:xfrm>
            <a:prstGeom prst="rect">
              <a:avLst/>
            </a:prstGeom>
            <a:noFill/>
            <a:ln>
              <a:noFill/>
            </a:ln>
          </p:spPr>
          <p:txBody>
            <a:bodyPr spcFirstLastPara="1" wrap="square" lIns="0" tIns="25400" rIns="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b="1" i="0" u="none" strike="noStrike" cap="none" dirty="0">
                  <a:solidFill>
                    <a:schemeClr val="lt1"/>
                  </a:solidFill>
                  <a:latin typeface="Calibri"/>
                  <a:ea typeface="Calibri"/>
                  <a:cs typeface="Calibri"/>
                  <a:sym typeface="Calibri"/>
                </a:rPr>
                <a:t>Copy Data</a:t>
              </a:r>
            </a:p>
            <a:p>
              <a:pPr marL="0" marR="0" lvl="0" indent="0" algn="ctr" rtl="0">
                <a:lnSpc>
                  <a:spcPct val="90000"/>
                </a:lnSpc>
                <a:spcBef>
                  <a:spcPts val="0"/>
                </a:spcBef>
                <a:spcAft>
                  <a:spcPts val="0"/>
                </a:spcAft>
                <a:buClr>
                  <a:srgbClr val="000000"/>
                </a:buClr>
                <a:buSzPts val="2000"/>
                <a:buFont typeface="Arial"/>
                <a:buNone/>
              </a:pPr>
              <a:r>
                <a:rPr lang="en-US" b="1" dirty="0">
                  <a:solidFill>
                    <a:schemeClr val="lt1"/>
                  </a:solidFill>
                  <a:latin typeface="Calibri"/>
                  <a:ea typeface="Calibri"/>
                  <a:cs typeface="Calibri"/>
                  <a:sym typeface="Calibri"/>
                </a:rPr>
                <a:t>Virtualization</a:t>
              </a:r>
              <a:endParaRPr lang="en-US" b="1" i="0" u="none" strike="noStrike" cap="none" dirty="0">
                <a:solidFill>
                  <a:schemeClr val="lt1"/>
                </a:solidFill>
                <a:latin typeface="Calibri"/>
                <a:ea typeface="Calibri"/>
                <a:cs typeface="Calibri"/>
                <a:sym typeface="Calibri"/>
              </a:endParaRPr>
            </a:p>
            <a:p>
              <a:pPr marL="0" marR="0" lvl="0" indent="0" algn="ctr" rtl="0">
                <a:lnSpc>
                  <a:spcPct val="90000"/>
                </a:lnSpc>
                <a:spcBef>
                  <a:spcPts val="700"/>
                </a:spcBef>
                <a:spcAft>
                  <a:spcPts val="0"/>
                </a:spcAft>
                <a:buClr>
                  <a:srgbClr val="000000"/>
                </a:buClr>
                <a:buSzPts val="2000"/>
                <a:buFont typeface="Arial"/>
                <a:buNone/>
              </a:pPr>
              <a:r>
                <a:rPr lang="en-US" b="1" i="0" u="none" strike="noStrike" cap="none" dirty="0">
                  <a:solidFill>
                    <a:schemeClr val="lt1"/>
                  </a:solidFill>
                  <a:latin typeface="Calibri"/>
                  <a:ea typeface="Calibri"/>
                  <a:cs typeface="Calibri"/>
                  <a:sym typeface="Calibri"/>
                </a:rPr>
                <a:t>(CDV)</a:t>
              </a:r>
              <a:endParaRPr b="1" i="0" u="none" strike="noStrike" cap="none" dirty="0">
                <a:solidFill>
                  <a:schemeClr val="lt1"/>
                </a:solidFill>
                <a:latin typeface="Calibri"/>
                <a:ea typeface="Calibri"/>
                <a:cs typeface="Calibri"/>
                <a:sym typeface="Calibri"/>
              </a:endParaRPr>
            </a:p>
          </p:txBody>
        </p:sp>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2779" y="2314341"/>
              <a:ext cx="1123950" cy="1228725"/>
            </a:xfrm>
            <a:prstGeom prst="rect">
              <a:avLst/>
            </a:prstGeom>
          </p:spPr>
        </p:pic>
      </p:grpSp>
      <p:sp>
        <p:nvSpPr>
          <p:cNvPr id="33" name="TextBox 32">
            <a:extLst>
              <a:ext uri="{FF2B5EF4-FFF2-40B4-BE49-F238E27FC236}">
                <a16:creationId xmlns:a16="http://schemas.microsoft.com/office/drawing/2014/main" id="{564896C8-83DB-4A61-85B2-0E007B55DB28}"/>
              </a:ext>
            </a:extLst>
          </p:cNvPr>
          <p:cNvSpPr txBox="1"/>
          <p:nvPr/>
        </p:nvSpPr>
        <p:spPr>
          <a:xfrm>
            <a:off x="971196" y="5458407"/>
            <a:ext cx="4313681" cy="369332"/>
          </a:xfrm>
          <a:prstGeom prst="rect">
            <a:avLst/>
          </a:prstGeom>
          <a:noFill/>
        </p:spPr>
        <p:txBody>
          <a:bodyPr wrap="none" rtlCol="0">
            <a:spAutoFit/>
          </a:bodyPr>
          <a:lstStyle/>
          <a:p>
            <a:r>
              <a:rPr lang="en-US" b="1" dirty="0">
                <a:solidFill>
                  <a:srgbClr val="00B050"/>
                </a:solidFill>
                <a:latin typeface="Avenir LT 65 Medium" panose="02000603020000020003" pitchFamily="2" charset="0"/>
              </a:rPr>
              <a:t>Superior protection and faster recovery</a:t>
            </a:r>
          </a:p>
        </p:txBody>
      </p:sp>
      <p:sp>
        <p:nvSpPr>
          <p:cNvPr id="36" name="TextBox 35">
            <a:extLst>
              <a:ext uri="{FF2B5EF4-FFF2-40B4-BE49-F238E27FC236}">
                <a16:creationId xmlns:a16="http://schemas.microsoft.com/office/drawing/2014/main" id="{F01353E3-897C-4CF9-8537-58C567D68605}"/>
              </a:ext>
            </a:extLst>
          </p:cNvPr>
          <p:cNvSpPr txBox="1"/>
          <p:nvPr/>
        </p:nvSpPr>
        <p:spPr>
          <a:xfrm>
            <a:off x="6658317" y="5458407"/>
            <a:ext cx="4548040" cy="369332"/>
          </a:xfrm>
          <a:prstGeom prst="rect">
            <a:avLst/>
          </a:prstGeom>
          <a:noFill/>
        </p:spPr>
        <p:txBody>
          <a:bodyPr wrap="none" rtlCol="0">
            <a:spAutoFit/>
          </a:bodyPr>
          <a:lstStyle/>
          <a:p>
            <a:r>
              <a:rPr lang="en-US" b="1" dirty="0">
                <a:solidFill>
                  <a:srgbClr val="0167C1"/>
                </a:solidFill>
                <a:latin typeface="Avenir LT 65 Medium" panose="02000603020000020003" pitchFamily="2" charset="0"/>
              </a:rPr>
              <a:t>Capacity savings driving 80% lower costs</a:t>
            </a:r>
          </a:p>
        </p:txBody>
      </p:sp>
    </p:spTree>
    <p:extLst>
      <p:ext uri="{BB962C8B-B14F-4D97-AF65-F5344CB8AC3E}">
        <p14:creationId xmlns:p14="http://schemas.microsoft.com/office/powerpoint/2010/main" val="7895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left)">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latin typeface="Avenir LT 65 Medium" panose="02000603020000020003" pitchFamily="2" charset="0"/>
              </a:rPr>
              <a:t>Cloud Storage Comparison</a:t>
            </a:r>
          </a:p>
        </p:txBody>
      </p:sp>
      <p:graphicFrame>
        <p:nvGraphicFramePr>
          <p:cNvPr id="6" name="Table 5"/>
          <p:cNvGraphicFramePr>
            <a:graphicFrameLocks noGrp="1"/>
          </p:cNvGraphicFramePr>
          <p:nvPr/>
        </p:nvGraphicFramePr>
        <p:xfrm>
          <a:off x="289561" y="1097280"/>
          <a:ext cx="11648440" cy="5009947"/>
        </p:xfrm>
        <a:graphic>
          <a:graphicData uri="http://schemas.openxmlformats.org/drawingml/2006/table">
            <a:tbl>
              <a:tblPr firstRow="1" bandRow="1">
                <a:tableStyleId>{5C22544A-7EE6-4342-B048-85BDC9FD1C3A}</a:tableStyleId>
              </a:tblPr>
              <a:tblGrid>
                <a:gridCol w="4145843">
                  <a:extLst>
                    <a:ext uri="{9D8B030D-6E8A-4147-A177-3AD203B41FA5}">
                      <a16:colId xmlns:a16="http://schemas.microsoft.com/office/drawing/2014/main" val="20000"/>
                    </a:ext>
                  </a:extLst>
                </a:gridCol>
                <a:gridCol w="2467465">
                  <a:extLst>
                    <a:ext uri="{9D8B030D-6E8A-4147-A177-3AD203B41FA5}">
                      <a16:colId xmlns:a16="http://schemas.microsoft.com/office/drawing/2014/main" val="41249944"/>
                    </a:ext>
                  </a:extLst>
                </a:gridCol>
                <a:gridCol w="2392314">
                  <a:extLst>
                    <a:ext uri="{9D8B030D-6E8A-4147-A177-3AD203B41FA5}">
                      <a16:colId xmlns:a16="http://schemas.microsoft.com/office/drawing/2014/main" val="20001"/>
                    </a:ext>
                  </a:extLst>
                </a:gridCol>
                <a:gridCol w="2642818">
                  <a:extLst>
                    <a:ext uri="{9D8B030D-6E8A-4147-A177-3AD203B41FA5}">
                      <a16:colId xmlns:a16="http://schemas.microsoft.com/office/drawing/2014/main" val="20003"/>
                    </a:ext>
                  </a:extLst>
                </a:gridCol>
              </a:tblGrid>
              <a:tr h="743712">
                <a:tc>
                  <a:txBody>
                    <a:bodyPr/>
                    <a:lstStyle/>
                    <a:p>
                      <a:endParaRPr lang="en-US" sz="1800" dirty="0">
                        <a:solidFill>
                          <a:schemeClr val="bg1"/>
                        </a:solidFill>
                        <a:latin typeface="Avenir LT Std 55 Roman" panose="020B0703020203020204" pitchFamily="34" charset="0"/>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800" dirty="0">
                          <a:solidFill>
                            <a:schemeClr val="bg1"/>
                          </a:solidFill>
                          <a:latin typeface="Avenir LT Std 55 Roman" panose="020B0703020203020204" pitchFamily="34" charset="0"/>
                        </a:rPr>
                        <a:t>ON-PREMISE   STORAGE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800" dirty="0">
                          <a:solidFill>
                            <a:schemeClr val="bg1"/>
                          </a:solidFill>
                          <a:latin typeface="Avenir LT Std 55 Roman" panose="020B0703020203020204" pitchFamily="34" charset="0"/>
                        </a:rPr>
                        <a:t>CONVENTIONAL CLOUD</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800" dirty="0">
                          <a:solidFill>
                            <a:schemeClr val="bg1"/>
                          </a:solidFill>
                          <a:latin typeface="Avenir LT Std 55 Roman" panose="020B0703020203020204" pitchFamily="34" charset="0"/>
                        </a:rPr>
                        <a:t>CLOUD with RESTORVAULT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853247">
                <a:tc>
                  <a:txBody>
                    <a:bodyPr/>
                    <a:lstStyle/>
                    <a:p>
                      <a:pPr algn="ctr"/>
                      <a:r>
                        <a:rPr lang="en-US" sz="2000" b="0" dirty="0">
                          <a:solidFill>
                            <a:schemeClr val="tx1">
                              <a:lumMod val="65000"/>
                              <a:lumOff val="35000"/>
                            </a:schemeClr>
                          </a:solidFill>
                          <a:latin typeface="Avenir LT Std 55 Roman" panose="020B0703020203020204" pitchFamily="34" charset="0"/>
                        </a:rPr>
                        <a:t>CAPITAL COST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a:latin typeface="Avenir LT Std 55 Roman" panose="020B0703020203020204" pitchFamily="34" charset="0"/>
                        </a:rPr>
                        <a:t>HIGH</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a:latin typeface="Avenir LT Std 55 Roman" panose="020B0703020203020204" pitchFamily="34" charset="0"/>
                        </a:rPr>
                        <a:t>LOW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a:latin typeface="Avenir LT Std 55 Roman" panose="020B0703020203020204" pitchFamily="34" charset="0"/>
                        </a:rPr>
                        <a:t>LOW</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853247">
                <a:tc>
                  <a:txBody>
                    <a:bodyPr/>
                    <a:lstStyle/>
                    <a:p>
                      <a:pPr algn="ctr"/>
                      <a:r>
                        <a:rPr lang="en-US" sz="2000" b="0" dirty="0">
                          <a:solidFill>
                            <a:schemeClr val="tx1">
                              <a:lumMod val="65000"/>
                              <a:lumOff val="35000"/>
                            </a:schemeClr>
                          </a:solidFill>
                          <a:latin typeface="Avenir LT Std 55 Roman" panose="020B0703020203020204" pitchFamily="34" charset="0"/>
                        </a:rPr>
                        <a:t>OPERATING COST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a:latin typeface="Avenir LT Std 55 Roman" panose="020B0703020203020204" pitchFamily="34" charset="0"/>
                        </a:rPr>
                        <a:t>LOW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a:latin typeface="Avenir LT Std 55 Roman" panose="020B0703020203020204" pitchFamily="34" charset="0"/>
                        </a:rPr>
                        <a:t>HIGH </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a:latin typeface="Avenir LT Std 55 Roman" panose="020B0703020203020204" pitchFamily="34" charset="0"/>
                        </a:rPr>
                        <a:t>LOW</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853247">
                <a:tc>
                  <a:txBody>
                    <a:bodyPr/>
                    <a:lstStyle/>
                    <a:p>
                      <a:pPr algn="ctr"/>
                      <a:r>
                        <a:rPr lang="en-US" sz="2000" b="0" dirty="0">
                          <a:solidFill>
                            <a:schemeClr val="tx1">
                              <a:lumMod val="65000"/>
                              <a:lumOff val="35000"/>
                            </a:schemeClr>
                          </a:solidFill>
                          <a:latin typeface="Avenir LT Std 55 Roman" panose="020B0703020203020204" pitchFamily="34" charset="0"/>
                        </a:rPr>
                        <a:t>COPY DATA COST</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a:latin typeface="Avenir LT Std 55 Roman" panose="020B0703020203020204" pitchFamily="34" charset="0"/>
                        </a:rPr>
                        <a:t>HIGH</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a:latin typeface="Avenir LT Std 55 Roman" panose="020B0703020203020204" pitchFamily="34" charset="0"/>
                        </a:rPr>
                        <a:t>HIGH</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a:latin typeface="Avenir LT Std 55 Roman" panose="020B0703020203020204" pitchFamily="34" charset="0"/>
                        </a:rPr>
                        <a:t>LOW</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47402617"/>
                  </a:ext>
                </a:extLst>
              </a:tr>
              <a:tr h="853247">
                <a:tc>
                  <a:txBody>
                    <a:bodyPr/>
                    <a:lstStyle/>
                    <a:p>
                      <a:pPr algn="ctr"/>
                      <a:r>
                        <a:rPr lang="en-US" sz="2000" b="0" dirty="0">
                          <a:solidFill>
                            <a:schemeClr val="tx1">
                              <a:lumMod val="65000"/>
                              <a:lumOff val="35000"/>
                            </a:schemeClr>
                          </a:solidFill>
                          <a:latin typeface="Avenir LT Std 55 Roman" panose="020B0703020203020204" pitchFamily="34" charset="0"/>
                        </a:rPr>
                        <a:t>DATA LOCK-IN FEES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a:latin typeface="Avenir LT Std 55 Roman" panose="020B0703020203020204" pitchFamily="34" charset="0"/>
                        </a:rPr>
                        <a:t>NO</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a:latin typeface="Avenir LT Std 55 Roman" panose="020B0703020203020204" pitchFamily="34" charset="0"/>
                        </a:rPr>
                        <a:t>YES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a:latin typeface="Avenir LT Std 55 Roman" panose="020B0703020203020204" pitchFamily="34" charset="0"/>
                        </a:rPr>
                        <a:t>NO</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00784522"/>
                  </a:ext>
                </a:extLst>
              </a:tr>
              <a:tr h="853247">
                <a:tc>
                  <a:txBody>
                    <a:bodyPr/>
                    <a:lstStyle/>
                    <a:p>
                      <a:pPr algn="ctr"/>
                      <a:r>
                        <a:rPr lang="en-US" sz="2000" b="0" dirty="0">
                          <a:solidFill>
                            <a:schemeClr val="tx1">
                              <a:lumMod val="65000"/>
                              <a:lumOff val="35000"/>
                            </a:schemeClr>
                          </a:solidFill>
                          <a:latin typeface="Avenir LT Std 55 Roman" panose="020B0703020203020204" pitchFamily="34" charset="0"/>
                        </a:rPr>
                        <a:t>RANSOMWARE IMMUNITY</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a:latin typeface="Avenir LT Std 55 Roman" panose="020B0703020203020204" pitchFamily="34" charset="0"/>
                        </a:rPr>
                        <a:t>NO</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a:latin typeface="Avenir LT Std 55 Roman" panose="020B0703020203020204" pitchFamily="34" charset="0"/>
                        </a:rPr>
                        <a:t>NO</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800" dirty="0">
                          <a:latin typeface="Avenir LT Std 55 Roman" panose="020B0703020203020204" pitchFamily="34" charset="0"/>
                        </a:rPr>
                        <a:t>YES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715361"/>
                  </a:ext>
                </a:extLst>
              </a:tr>
            </a:tbl>
          </a:graphicData>
        </a:graphic>
      </p:graphicFrame>
    </p:spTree>
    <p:extLst>
      <p:ext uri="{BB962C8B-B14F-4D97-AF65-F5344CB8AC3E}">
        <p14:creationId xmlns:p14="http://schemas.microsoft.com/office/powerpoint/2010/main" val="1061768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FDB00-5972-4ADA-9B7C-486B467443FD}"/>
              </a:ext>
            </a:extLst>
          </p:cNvPr>
          <p:cNvSpPr>
            <a:spLocks noGrp="1"/>
          </p:cNvSpPr>
          <p:nvPr>
            <p:ph type="ctrTitle"/>
          </p:nvPr>
        </p:nvSpPr>
        <p:spPr/>
        <p:txBody>
          <a:bodyPr/>
          <a:lstStyle/>
          <a:p>
            <a:br>
              <a:rPr lang="en-US" dirty="0"/>
            </a:br>
            <a:r>
              <a:rPr lang="en-US" dirty="0"/>
              <a:t>SPARE SLIDES</a:t>
            </a:r>
          </a:p>
        </p:txBody>
      </p:sp>
      <p:sp>
        <p:nvSpPr>
          <p:cNvPr id="3" name="Subtitle 2">
            <a:extLst>
              <a:ext uri="{FF2B5EF4-FFF2-40B4-BE49-F238E27FC236}">
                <a16:creationId xmlns:a16="http://schemas.microsoft.com/office/drawing/2014/main" id="{2B2A1530-66EE-4647-A51D-BEF613A19BE6}"/>
              </a:ext>
            </a:extLst>
          </p:cNvPr>
          <p:cNvSpPr>
            <a:spLocks noGrp="1"/>
          </p:cNvSpPr>
          <p:nvPr>
            <p:ph type="subTitle" idx="1"/>
          </p:nvPr>
        </p:nvSpPr>
        <p:spPr/>
        <p:txBody>
          <a:bodyPr/>
          <a:lstStyle/>
          <a:p>
            <a:r>
              <a:rPr lang="en-US" dirty="0"/>
              <a:t>More Details / Other Points</a:t>
            </a:r>
          </a:p>
        </p:txBody>
      </p:sp>
    </p:spTree>
    <p:extLst>
      <p:ext uri="{BB962C8B-B14F-4D97-AF65-F5344CB8AC3E}">
        <p14:creationId xmlns:p14="http://schemas.microsoft.com/office/powerpoint/2010/main" val="2654274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69A0C-AB10-41EB-B205-288341B24A3F}"/>
              </a:ext>
            </a:extLst>
          </p:cNvPr>
          <p:cNvSpPr>
            <a:spLocks noGrp="1"/>
          </p:cNvSpPr>
          <p:nvPr>
            <p:ph type="title"/>
          </p:nvPr>
        </p:nvSpPr>
        <p:spPr/>
        <p:txBody>
          <a:bodyPr>
            <a:normAutofit/>
          </a:bodyPr>
          <a:lstStyle/>
          <a:p>
            <a:r>
              <a:rPr lang="en-US" dirty="0"/>
              <a:t>Virtual Cloud Storage Use Cases</a:t>
            </a:r>
          </a:p>
        </p:txBody>
      </p:sp>
      <p:sp>
        <p:nvSpPr>
          <p:cNvPr id="5" name="Rounded Rectangle 125">
            <a:extLst>
              <a:ext uri="{FF2B5EF4-FFF2-40B4-BE49-F238E27FC236}">
                <a16:creationId xmlns:a16="http://schemas.microsoft.com/office/drawing/2014/main" id="{5CF0DB11-53B2-4E39-B1F0-2AED770A3955}"/>
              </a:ext>
            </a:extLst>
          </p:cNvPr>
          <p:cNvSpPr/>
          <p:nvPr/>
        </p:nvSpPr>
        <p:spPr>
          <a:xfrm>
            <a:off x="373380" y="2450569"/>
            <a:ext cx="2561237" cy="3192836"/>
          </a:xfrm>
          <a:prstGeom prst="roundRect">
            <a:avLst>
              <a:gd name="adj" fmla="val 9080"/>
            </a:avLst>
          </a:prstGeom>
          <a:solidFill>
            <a:schemeClr val="bg1">
              <a:lumMod val="9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A512AE4C-BCF6-4E37-AD9A-103E2938E232}"/>
              </a:ext>
            </a:extLst>
          </p:cNvPr>
          <p:cNvCxnSpPr>
            <a:cxnSpLocks/>
          </p:cNvCxnSpPr>
          <p:nvPr/>
        </p:nvCxnSpPr>
        <p:spPr>
          <a:xfrm>
            <a:off x="343467" y="4582982"/>
            <a:ext cx="2561237" cy="0"/>
          </a:xfrm>
          <a:prstGeom prst="line">
            <a:avLst/>
          </a:prstGeom>
          <a:ln>
            <a:solidFill>
              <a:schemeClr val="bg1"/>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Rounded Rectangle 125">
            <a:extLst>
              <a:ext uri="{FF2B5EF4-FFF2-40B4-BE49-F238E27FC236}">
                <a16:creationId xmlns:a16="http://schemas.microsoft.com/office/drawing/2014/main" id="{F88B5836-A97A-4B87-BD4B-ECD0FBE518CA}"/>
              </a:ext>
            </a:extLst>
          </p:cNvPr>
          <p:cNvSpPr/>
          <p:nvPr/>
        </p:nvSpPr>
        <p:spPr>
          <a:xfrm>
            <a:off x="3334714" y="2450569"/>
            <a:ext cx="2561237" cy="3192836"/>
          </a:xfrm>
          <a:prstGeom prst="roundRect">
            <a:avLst>
              <a:gd name="adj" fmla="val 9080"/>
            </a:avLst>
          </a:prstGeom>
          <a:solidFill>
            <a:schemeClr val="bg1">
              <a:lumMod val="9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87A11F70-A968-4124-AB59-BDC275DF7582}"/>
              </a:ext>
            </a:extLst>
          </p:cNvPr>
          <p:cNvCxnSpPr>
            <a:cxnSpLocks/>
          </p:cNvCxnSpPr>
          <p:nvPr/>
        </p:nvCxnSpPr>
        <p:spPr>
          <a:xfrm>
            <a:off x="3334714" y="4582982"/>
            <a:ext cx="2561237" cy="0"/>
          </a:xfrm>
          <a:prstGeom prst="line">
            <a:avLst/>
          </a:prstGeom>
          <a:ln>
            <a:solidFill>
              <a:schemeClr val="bg1"/>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E4792A6-BDDA-4D03-B8AF-662EEE6B46CF}"/>
              </a:ext>
            </a:extLst>
          </p:cNvPr>
          <p:cNvSpPr txBox="1"/>
          <p:nvPr/>
        </p:nvSpPr>
        <p:spPr>
          <a:xfrm>
            <a:off x="1624085" y="1443195"/>
            <a:ext cx="3176960" cy="369332"/>
          </a:xfrm>
          <a:prstGeom prst="rect">
            <a:avLst/>
          </a:prstGeom>
          <a:noFill/>
        </p:spPr>
        <p:txBody>
          <a:bodyPr wrap="none" rtlCol="0">
            <a:spAutoFit/>
          </a:bodyPr>
          <a:lstStyle/>
          <a:p>
            <a:r>
              <a:rPr lang="en-US" b="1" dirty="0">
                <a:solidFill>
                  <a:srgbClr val="00B050"/>
                </a:solidFill>
                <a:latin typeface="Avenir LT 65 Medium" panose="02000603020000020003" pitchFamily="2" charset="0"/>
              </a:rPr>
              <a:t>SECURE DATA RETENTION</a:t>
            </a:r>
          </a:p>
        </p:txBody>
      </p:sp>
      <p:sp>
        <p:nvSpPr>
          <p:cNvPr id="8" name="Oval 7"/>
          <p:cNvSpPr/>
          <p:nvPr/>
        </p:nvSpPr>
        <p:spPr>
          <a:xfrm>
            <a:off x="802680" y="2595461"/>
            <a:ext cx="1702636" cy="1702636"/>
          </a:xfrm>
          <a:prstGeom prst="ellipse">
            <a:avLst/>
          </a:prstGeom>
          <a:solidFill>
            <a:srgbClr val="019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739069" y="2595461"/>
            <a:ext cx="1702636" cy="1702636"/>
          </a:xfrm>
          <a:prstGeom prst="ellipse">
            <a:avLst/>
          </a:prstGeom>
          <a:solidFill>
            <a:srgbClr val="019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023" y="2832417"/>
            <a:ext cx="1123950" cy="1228725"/>
          </a:xfrm>
          <a:prstGeom prst="rect">
            <a:avLst/>
          </a:prstGeom>
        </p:spPr>
      </p:pic>
      <p:sp>
        <p:nvSpPr>
          <p:cNvPr id="11" name="Google Shape;268;p12">
            <a:extLst>
              <a:ext uri="{FF2B5EF4-FFF2-40B4-BE49-F238E27FC236}">
                <a16:creationId xmlns:a16="http://schemas.microsoft.com/office/drawing/2014/main" id="{4BC2DD19-DF7C-46B7-8B15-D7BF6C457EAD}"/>
              </a:ext>
            </a:extLst>
          </p:cNvPr>
          <p:cNvSpPr txBox="1"/>
          <p:nvPr/>
        </p:nvSpPr>
        <p:spPr>
          <a:xfrm>
            <a:off x="979818" y="4567518"/>
            <a:ext cx="1348360" cy="1033354"/>
          </a:xfrm>
          <a:prstGeom prst="rect">
            <a:avLst/>
          </a:prstGeom>
          <a:noFill/>
          <a:ln>
            <a:noFill/>
          </a:ln>
        </p:spPr>
        <p:txBody>
          <a:bodyPr spcFirstLastPara="1" wrap="square" lIns="0" tIns="25400" rIns="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b="1" i="0" u="none" strike="noStrike" cap="none" dirty="0">
                <a:solidFill>
                  <a:srgbClr val="F15A24"/>
                </a:solidFill>
                <a:latin typeface="Calibri"/>
                <a:ea typeface="Calibri"/>
                <a:cs typeface="Calibri"/>
                <a:sym typeface="Calibri"/>
              </a:rPr>
              <a:t>Compliant Cloud Archive</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7318" y="2832417"/>
            <a:ext cx="1123950" cy="1228725"/>
          </a:xfrm>
          <a:prstGeom prst="rect">
            <a:avLst/>
          </a:prstGeom>
        </p:spPr>
      </p:pic>
      <p:sp>
        <p:nvSpPr>
          <p:cNvPr id="13" name="Google Shape;273;p12">
            <a:extLst>
              <a:ext uri="{FF2B5EF4-FFF2-40B4-BE49-F238E27FC236}">
                <a16:creationId xmlns:a16="http://schemas.microsoft.com/office/drawing/2014/main" id="{1E9D1504-DCE1-436B-94CE-0084204EEFA3}"/>
              </a:ext>
            </a:extLst>
          </p:cNvPr>
          <p:cNvSpPr txBox="1"/>
          <p:nvPr/>
        </p:nvSpPr>
        <p:spPr>
          <a:xfrm>
            <a:off x="3852227" y="4567518"/>
            <a:ext cx="1414131" cy="1033354"/>
          </a:xfrm>
          <a:prstGeom prst="rect">
            <a:avLst/>
          </a:prstGeom>
          <a:noFill/>
          <a:ln>
            <a:noFill/>
          </a:ln>
        </p:spPr>
        <p:txBody>
          <a:bodyPr spcFirstLastPara="1" wrap="square" lIns="0" tIns="25400" rIns="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b="1" i="0" u="none" cap="none" dirty="0">
                <a:solidFill>
                  <a:srgbClr val="F15A24"/>
                </a:solidFill>
                <a:latin typeface="Calibri"/>
                <a:ea typeface="Calibri"/>
                <a:cs typeface="Calibri"/>
                <a:sym typeface="Calibri"/>
              </a:rPr>
              <a:t>Secure</a:t>
            </a:r>
          </a:p>
          <a:p>
            <a:pPr marL="0" marR="0" lvl="0" indent="0" algn="ctr" rtl="0">
              <a:lnSpc>
                <a:spcPct val="90000"/>
              </a:lnSpc>
              <a:spcBef>
                <a:spcPts val="0"/>
              </a:spcBef>
              <a:spcAft>
                <a:spcPts val="0"/>
              </a:spcAft>
              <a:buClr>
                <a:srgbClr val="000000"/>
              </a:buClr>
              <a:buSzPts val="2000"/>
              <a:buFont typeface="Arial"/>
              <a:buNone/>
            </a:pPr>
            <a:r>
              <a:rPr lang="en-US" b="1" i="0" u="none" strike="noStrike" cap="none" dirty="0">
                <a:solidFill>
                  <a:srgbClr val="F15A24"/>
                </a:solidFill>
                <a:latin typeface="Calibri"/>
                <a:ea typeface="Calibri"/>
                <a:cs typeface="Calibri"/>
                <a:sym typeface="Calibri"/>
              </a:rPr>
              <a:t>Cloud </a:t>
            </a:r>
            <a:r>
              <a:rPr lang="en-US" b="1" dirty="0">
                <a:solidFill>
                  <a:srgbClr val="F15A24"/>
                </a:solidFill>
                <a:latin typeface="Calibri"/>
                <a:ea typeface="Arial"/>
                <a:cs typeface="Arial"/>
                <a:sym typeface="Calibri"/>
              </a:rPr>
              <a:t>Backup</a:t>
            </a:r>
            <a:endParaRPr b="1" i="0" u="none" strike="noStrike" cap="none" dirty="0">
              <a:solidFill>
                <a:srgbClr val="F15A24"/>
              </a:solidFill>
              <a:latin typeface="Calibri"/>
              <a:ea typeface="Calibri"/>
              <a:cs typeface="Calibri"/>
              <a:sym typeface="Calibri"/>
            </a:endParaRPr>
          </a:p>
        </p:txBody>
      </p:sp>
      <p:sp>
        <p:nvSpPr>
          <p:cNvPr id="33" name="TextBox 32">
            <a:extLst>
              <a:ext uri="{FF2B5EF4-FFF2-40B4-BE49-F238E27FC236}">
                <a16:creationId xmlns:a16="http://schemas.microsoft.com/office/drawing/2014/main" id="{564896C8-83DB-4A61-85B2-0E007B55DB28}"/>
              </a:ext>
            </a:extLst>
          </p:cNvPr>
          <p:cNvSpPr txBox="1"/>
          <p:nvPr/>
        </p:nvSpPr>
        <p:spPr>
          <a:xfrm>
            <a:off x="987896" y="1825239"/>
            <a:ext cx="4313681" cy="369332"/>
          </a:xfrm>
          <a:prstGeom prst="rect">
            <a:avLst/>
          </a:prstGeom>
          <a:noFill/>
        </p:spPr>
        <p:txBody>
          <a:bodyPr wrap="none" rtlCol="0">
            <a:spAutoFit/>
          </a:bodyPr>
          <a:lstStyle/>
          <a:p>
            <a:r>
              <a:rPr lang="en-US" b="1" dirty="0">
                <a:solidFill>
                  <a:srgbClr val="00B050"/>
                </a:solidFill>
                <a:latin typeface="Avenir LT 65 Medium" panose="02000603020000020003" pitchFamily="2" charset="0"/>
              </a:rPr>
              <a:t>Superior protection and faster recovery</a:t>
            </a:r>
          </a:p>
        </p:txBody>
      </p:sp>
      <p:grpSp>
        <p:nvGrpSpPr>
          <p:cNvPr id="6" name="Group 5">
            <a:extLst>
              <a:ext uri="{FF2B5EF4-FFF2-40B4-BE49-F238E27FC236}">
                <a16:creationId xmlns:a16="http://schemas.microsoft.com/office/drawing/2014/main" id="{A2B02E31-17BB-434B-B63C-6C13EDA085C3}"/>
              </a:ext>
            </a:extLst>
          </p:cNvPr>
          <p:cNvGrpSpPr/>
          <p:nvPr/>
        </p:nvGrpSpPr>
        <p:grpSpPr>
          <a:xfrm>
            <a:off x="6275906" y="1455907"/>
            <a:ext cx="5534128" cy="4187498"/>
            <a:chOff x="6275906" y="1455907"/>
            <a:chExt cx="5534128" cy="4187498"/>
          </a:xfrm>
        </p:grpSpPr>
        <p:sp>
          <p:nvSpPr>
            <p:cNvPr id="32" name="Rounded Rectangle 125">
              <a:extLst>
                <a:ext uri="{FF2B5EF4-FFF2-40B4-BE49-F238E27FC236}">
                  <a16:creationId xmlns:a16="http://schemas.microsoft.com/office/drawing/2014/main" id="{1317F5E9-528B-4FEB-8C32-11DA11947EEC}"/>
                </a:ext>
              </a:extLst>
            </p:cNvPr>
            <p:cNvSpPr/>
            <p:nvPr/>
          </p:nvSpPr>
          <p:spPr>
            <a:xfrm>
              <a:off x="9248797" y="2450569"/>
              <a:ext cx="2561237" cy="3192836"/>
            </a:xfrm>
            <a:prstGeom prst="roundRect">
              <a:avLst>
                <a:gd name="adj" fmla="val 9080"/>
              </a:avLst>
            </a:prstGeom>
            <a:solidFill>
              <a:schemeClr val="bg1">
                <a:lumMod val="9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9684738" y="2595461"/>
              <a:ext cx="1702636" cy="1702636"/>
            </a:xfrm>
            <a:prstGeom prst="ellipse">
              <a:avLst/>
            </a:prstGeom>
            <a:solidFill>
              <a:srgbClr val="01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DF78FFFA-59DA-45A9-B215-D1EF7BA84940}"/>
                </a:ext>
              </a:extLst>
            </p:cNvPr>
            <p:cNvCxnSpPr>
              <a:cxnSpLocks/>
            </p:cNvCxnSpPr>
            <p:nvPr/>
          </p:nvCxnSpPr>
          <p:spPr>
            <a:xfrm>
              <a:off x="9248797" y="4582982"/>
              <a:ext cx="2561237" cy="0"/>
            </a:xfrm>
            <a:prstGeom prst="line">
              <a:avLst/>
            </a:prstGeom>
            <a:ln>
              <a:solidFill>
                <a:schemeClr val="bg1"/>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Rounded Rectangle 125">
              <a:extLst>
                <a:ext uri="{FF2B5EF4-FFF2-40B4-BE49-F238E27FC236}">
                  <a16:creationId xmlns:a16="http://schemas.microsoft.com/office/drawing/2014/main" id="{390EF7B4-06EE-43D4-AFC2-B7FCF748F438}"/>
                </a:ext>
              </a:extLst>
            </p:cNvPr>
            <p:cNvSpPr/>
            <p:nvPr/>
          </p:nvSpPr>
          <p:spPr>
            <a:xfrm>
              <a:off x="6275907" y="2450569"/>
              <a:ext cx="2561237" cy="3192836"/>
            </a:xfrm>
            <a:prstGeom prst="roundRect">
              <a:avLst>
                <a:gd name="adj" fmla="val 9080"/>
              </a:avLst>
            </a:prstGeom>
            <a:solidFill>
              <a:schemeClr val="bg1">
                <a:lumMod val="9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23">
              <a:extLst>
                <a:ext uri="{FF2B5EF4-FFF2-40B4-BE49-F238E27FC236}">
                  <a16:creationId xmlns:a16="http://schemas.microsoft.com/office/drawing/2014/main" id="{BD3F4322-A2B1-47D2-B4E2-AFA49C8E3523}"/>
                </a:ext>
              </a:extLst>
            </p:cNvPr>
            <p:cNvCxnSpPr>
              <a:cxnSpLocks/>
            </p:cNvCxnSpPr>
            <p:nvPr/>
          </p:nvCxnSpPr>
          <p:spPr>
            <a:xfrm>
              <a:off x="6275906" y="4582982"/>
              <a:ext cx="2561237" cy="0"/>
            </a:xfrm>
            <a:prstGeom prst="line">
              <a:avLst/>
            </a:prstGeom>
            <a:ln>
              <a:solidFill>
                <a:schemeClr val="bg1"/>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8DF9407-3C8C-41DD-8E0C-69B2042B3BE8}"/>
                </a:ext>
              </a:extLst>
            </p:cNvPr>
            <p:cNvSpPr txBox="1"/>
            <p:nvPr/>
          </p:nvSpPr>
          <p:spPr>
            <a:xfrm>
              <a:off x="7390957" y="1455907"/>
              <a:ext cx="3313921" cy="369332"/>
            </a:xfrm>
            <a:prstGeom prst="rect">
              <a:avLst/>
            </a:prstGeom>
            <a:noFill/>
          </p:spPr>
          <p:txBody>
            <a:bodyPr wrap="none" rtlCol="0">
              <a:spAutoFit/>
            </a:bodyPr>
            <a:lstStyle/>
            <a:p>
              <a:r>
                <a:rPr lang="en-US" b="1" dirty="0">
                  <a:solidFill>
                    <a:srgbClr val="0167C1"/>
                  </a:solidFill>
                  <a:latin typeface="Avenir LT 65 Medium" panose="02000603020000020003" pitchFamily="2" charset="0"/>
                </a:rPr>
                <a:t>VIRTUALIZED DATA ACCESS</a:t>
              </a:r>
            </a:p>
          </p:txBody>
        </p:sp>
        <p:sp>
          <p:nvSpPr>
            <p:cNvPr id="45" name="Oval 44"/>
            <p:cNvSpPr/>
            <p:nvPr/>
          </p:nvSpPr>
          <p:spPr>
            <a:xfrm>
              <a:off x="6658317" y="2595461"/>
              <a:ext cx="1702636" cy="1702636"/>
            </a:xfrm>
            <a:prstGeom prst="ellipse">
              <a:avLst/>
            </a:prstGeom>
            <a:solidFill>
              <a:srgbClr val="01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7660" y="2832417"/>
              <a:ext cx="1123950" cy="1228725"/>
            </a:xfrm>
            <a:prstGeom prst="rect">
              <a:avLst/>
            </a:prstGeom>
          </p:spPr>
        </p:pic>
        <p:sp>
          <p:nvSpPr>
            <p:cNvPr id="29" name="Google Shape;263;p12">
              <a:extLst>
                <a:ext uri="{FF2B5EF4-FFF2-40B4-BE49-F238E27FC236}">
                  <a16:creationId xmlns:a16="http://schemas.microsoft.com/office/drawing/2014/main" id="{33DA0F93-0149-4CF9-B917-184CE9542E7D}"/>
                </a:ext>
              </a:extLst>
            </p:cNvPr>
            <p:cNvSpPr txBox="1"/>
            <p:nvPr/>
          </p:nvSpPr>
          <p:spPr>
            <a:xfrm>
              <a:off x="6636481" y="4567518"/>
              <a:ext cx="1737932" cy="1033354"/>
            </a:xfrm>
            <a:prstGeom prst="rect">
              <a:avLst/>
            </a:prstGeom>
            <a:noFill/>
            <a:ln>
              <a:noFill/>
            </a:ln>
          </p:spPr>
          <p:txBody>
            <a:bodyPr spcFirstLastPara="1" wrap="square" lIns="0" tIns="25400" rIns="0" bIns="25400" anchor="ctr" anchorCtr="0">
              <a:noAutofit/>
            </a:bodyPr>
            <a:lstStyle/>
            <a:p>
              <a:pPr lvl="0" algn="ctr">
                <a:lnSpc>
                  <a:spcPct val="90000"/>
                </a:lnSpc>
                <a:buClr>
                  <a:srgbClr val="000000"/>
                </a:buClr>
                <a:buSzPts val="2000"/>
              </a:pPr>
              <a:r>
                <a:rPr lang="en-US" b="1" i="0" u="none" strike="noStrike" cap="none" dirty="0">
                  <a:solidFill>
                    <a:srgbClr val="0167C1"/>
                  </a:solidFill>
                  <a:latin typeface="Calibri"/>
                  <a:ea typeface="Calibri"/>
                  <a:cs typeface="Calibri"/>
                  <a:sym typeface="Calibri"/>
                </a:rPr>
                <a:t>Offload Data</a:t>
              </a:r>
            </a:p>
            <a:p>
              <a:pPr lvl="0" algn="ctr">
                <a:lnSpc>
                  <a:spcPct val="90000"/>
                </a:lnSpc>
                <a:buClr>
                  <a:srgbClr val="000000"/>
                </a:buClr>
                <a:buSzPts val="2000"/>
              </a:pPr>
              <a:r>
                <a:rPr lang="en-US" b="1" dirty="0">
                  <a:solidFill>
                    <a:srgbClr val="0167C1"/>
                  </a:solidFill>
                  <a:latin typeface="Calibri"/>
                  <a:ea typeface="Arial"/>
                  <a:cs typeface="Arial"/>
                  <a:sym typeface="Calibri"/>
                </a:rPr>
                <a:t>Virtualization</a:t>
              </a:r>
              <a:endParaRPr b="1" i="0" u="none" strike="noStrike" cap="none" dirty="0">
                <a:solidFill>
                  <a:srgbClr val="0167C1"/>
                </a:solidFill>
                <a:latin typeface="Calibri"/>
                <a:ea typeface="Calibri"/>
                <a:cs typeface="Calibri"/>
                <a:sym typeface="Calibri"/>
              </a:endParaRPr>
            </a:p>
          </p:txBody>
        </p:sp>
        <p:sp>
          <p:nvSpPr>
            <p:cNvPr id="37" name="Google Shape;263;p12">
              <a:extLst>
                <a:ext uri="{FF2B5EF4-FFF2-40B4-BE49-F238E27FC236}">
                  <a16:creationId xmlns:a16="http://schemas.microsoft.com/office/drawing/2014/main" id="{1AA5EBFB-592F-41CE-8451-53365099169D}"/>
                </a:ext>
              </a:extLst>
            </p:cNvPr>
            <p:cNvSpPr txBox="1"/>
            <p:nvPr/>
          </p:nvSpPr>
          <p:spPr>
            <a:xfrm>
              <a:off x="9795194" y="4567518"/>
              <a:ext cx="1481724" cy="1033354"/>
            </a:xfrm>
            <a:prstGeom prst="rect">
              <a:avLst/>
            </a:prstGeom>
            <a:noFill/>
            <a:ln>
              <a:noFill/>
            </a:ln>
          </p:spPr>
          <p:txBody>
            <a:bodyPr spcFirstLastPara="1" wrap="square" lIns="0" tIns="25400" rIns="0" bIns="254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b="1" i="0" u="none" strike="noStrike" cap="none" dirty="0">
                  <a:solidFill>
                    <a:srgbClr val="0167C1"/>
                  </a:solidFill>
                  <a:latin typeface="Calibri"/>
                  <a:ea typeface="Calibri"/>
                  <a:cs typeface="Calibri"/>
                  <a:sym typeface="Calibri"/>
                </a:rPr>
                <a:t>Copy Data</a:t>
              </a:r>
            </a:p>
            <a:p>
              <a:pPr marL="0" marR="0" lvl="0" indent="0" algn="ctr" rtl="0">
                <a:lnSpc>
                  <a:spcPct val="90000"/>
                </a:lnSpc>
                <a:spcBef>
                  <a:spcPts val="0"/>
                </a:spcBef>
                <a:spcAft>
                  <a:spcPts val="0"/>
                </a:spcAft>
                <a:buClr>
                  <a:srgbClr val="000000"/>
                </a:buClr>
                <a:buSzPts val="2000"/>
                <a:buFont typeface="Arial"/>
                <a:buNone/>
              </a:pPr>
              <a:r>
                <a:rPr lang="en-US" b="1" dirty="0">
                  <a:solidFill>
                    <a:srgbClr val="0167C1"/>
                  </a:solidFill>
                  <a:latin typeface="Calibri"/>
                  <a:ea typeface="Calibri"/>
                  <a:cs typeface="Calibri"/>
                  <a:sym typeface="Calibri"/>
                </a:rPr>
                <a:t>Virtualization</a:t>
              </a:r>
              <a:endParaRPr b="1" i="0" u="none" strike="noStrike" cap="none" dirty="0">
                <a:solidFill>
                  <a:srgbClr val="0167C1"/>
                </a:solidFill>
                <a:latin typeface="Calibri"/>
                <a:ea typeface="Calibri"/>
                <a:cs typeface="Calibri"/>
                <a:sym typeface="Calibri"/>
              </a:endParaRPr>
            </a:p>
          </p:txBody>
        </p:sp>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2779" y="2832417"/>
              <a:ext cx="1123950" cy="1228725"/>
            </a:xfrm>
            <a:prstGeom prst="rect">
              <a:avLst/>
            </a:prstGeom>
          </p:spPr>
        </p:pic>
        <p:sp>
          <p:nvSpPr>
            <p:cNvPr id="36" name="TextBox 35">
              <a:extLst>
                <a:ext uri="{FF2B5EF4-FFF2-40B4-BE49-F238E27FC236}">
                  <a16:creationId xmlns:a16="http://schemas.microsoft.com/office/drawing/2014/main" id="{F01353E3-897C-4CF9-8537-58C567D68605}"/>
                </a:ext>
              </a:extLst>
            </p:cNvPr>
            <p:cNvSpPr txBox="1"/>
            <p:nvPr/>
          </p:nvSpPr>
          <p:spPr>
            <a:xfrm>
              <a:off x="6636481" y="1825239"/>
              <a:ext cx="4548040" cy="369332"/>
            </a:xfrm>
            <a:prstGeom prst="rect">
              <a:avLst/>
            </a:prstGeom>
            <a:noFill/>
          </p:spPr>
          <p:txBody>
            <a:bodyPr wrap="none" rtlCol="0">
              <a:spAutoFit/>
            </a:bodyPr>
            <a:lstStyle/>
            <a:p>
              <a:r>
                <a:rPr lang="en-US" b="1" dirty="0">
                  <a:solidFill>
                    <a:srgbClr val="0167C1"/>
                  </a:solidFill>
                  <a:latin typeface="Avenir LT 65 Medium" panose="02000603020000020003" pitchFamily="2" charset="0"/>
                </a:rPr>
                <a:t>Capacity savings driving 80% lower costs</a:t>
              </a:r>
            </a:p>
          </p:txBody>
        </p:sp>
      </p:grpSp>
    </p:spTree>
    <p:extLst>
      <p:ext uri="{BB962C8B-B14F-4D97-AF65-F5344CB8AC3E}">
        <p14:creationId xmlns:p14="http://schemas.microsoft.com/office/powerpoint/2010/main" val="315677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25">
            <a:extLst>
              <a:ext uri="{FF2B5EF4-FFF2-40B4-BE49-F238E27FC236}">
                <a16:creationId xmlns:a16="http://schemas.microsoft.com/office/drawing/2014/main" id="{272AD068-2704-41A1-9B7D-A77494B2BFCA}"/>
              </a:ext>
            </a:extLst>
          </p:cNvPr>
          <p:cNvSpPr/>
          <p:nvPr/>
        </p:nvSpPr>
        <p:spPr>
          <a:xfrm>
            <a:off x="385486" y="1689469"/>
            <a:ext cx="5125335" cy="4513572"/>
          </a:xfrm>
          <a:prstGeom prst="roundRect">
            <a:avLst>
              <a:gd name="adj" fmla="val 9080"/>
            </a:avLst>
          </a:prstGeom>
          <a:solidFill>
            <a:schemeClr val="bg1">
              <a:lumMod val="9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ounded Rectangle 125">
            <a:extLst>
              <a:ext uri="{FF2B5EF4-FFF2-40B4-BE49-F238E27FC236}">
                <a16:creationId xmlns:a16="http://schemas.microsoft.com/office/drawing/2014/main" id="{084BA16A-2310-4752-ADE6-EC67F1A10B44}"/>
              </a:ext>
            </a:extLst>
          </p:cNvPr>
          <p:cNvSpPr/>
          <p:nvPr/>
        </p:nvSpPr>
        <p:spPr>
          <a:xfrm>
            <a:off x="6320745" y="1689469"/>
            <a:ext cx="5125335" cy="4513571"/>
          </a:xfrm>
          <a:prstGeom prst="roundRect">
            <a:avLst>
              <a:gd name="adj" fmla="val 9080"/>
            </a:avLst>
          </a:prstGeom>
          <a:solidFill>
            <a:schemeClr val="bg1">
              <a:lumMod val="9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8938E7B-8535-4A56-BBF2-3C29B5709ECA}"/>
              </a:ext>
            </a:extLst>
          </p:cNvPr>
          <p:cNvSpPr txBox="1"/>
          <p:nvPr/>
        </p:nvSpPr>
        <p:spPr>
          <a:xfrm>
            <a:off x="519345" y="3725525"/>
            <a:ext cx="4829394" cy="2339102"/>
          </a:xfrm>
          <a:prstGeom prst="rect">
            <a:avLst/>
          </a:prstGeom>
          <a:noFill/>
        </p:spPr>
        <p:txBody>
          <a:bodyPr wrap="square" rtlCol="0">
            <a:spAutoFit/>
          </a:bodyPr>
          <a:lstStyle/>
          <a:p>
            <a:r>
              <a:rPr lang="en-US" sz="1600" b="1" dirty="0">
                <a:solidFill>
                  <a:srgbClr val="019633"/>
                </a:solidFill>
                <a:latin typeface="Avenir LT 65 Medium" panose="02000603020000020003" pitchFamily="2" charset="0"/>
              </a:rPr>
              <a:t>Long-term cloud archive </a:t>
            </a:r>
            <a:r>
              <a:rPr lang="en-US" sz="1600" dirty="0">
                <a:latin typeface="Avenir LT 65 Medium" panose="02000603020000020003" pitchFamily="2" charset="0"/>
              </a:rPr>
              <a:t>for long-retention and retrieval of </a:t>
            </a:r>
            <a:r>
              <a:rPr lang="en-US" sz="1600" b="1" dirty="0">
                <a:latin typeface="Avenir LT 65 Medium" panose="02000603020000020003" pitchFamily="2" charset="0"/>
              </a:rPr>
              <a:t>compliance</a:t>
            </a:r>
            <a:r>
              <a:rPr lang="en-US" sz="1600" dirty="0">
                <a:latin typeface="Avenir LT 65 Medium" panose="02000603020000020003" pitchFamily="2" charset="0"/>
              </a:rPr>
              <a:t> data, 100% immutable.</a:t>
            </a:r>
          </a:p>
          <a:p>
            <a:endParaRPr lang="en-US" sz="1600" dirty="0">
              <a:latin typeface="Avenir LT 65 Medium" panose="02000603020000020003" pitchFamily="2" charset="0"/>
            </a:endParaRPr>
          </a:p>
          <a:p>
            <a:r>
              <a:rPr lang="en-US" sz="1600" dirty="0">
                <a:latin typeface="Avenir LT 65 Medium" panose="02000603020000020003" pitchFamily="2" charset="0"/>
              </a:rPr>
              <a:t>Snapshot from primary then all net-new files</a:t>
            </a:r>
          </a:p>
          <a:p>
            <a:endParaRPr lang="en-US" dirty="0">
              <a:latin typeface="Avenir LT 65 Medium" panose="02000603020000020003" pitchFamily="2" charset="0"/>
            </a:endParaRPr>
          </a:p>
          <a:p>
            <a:pPr marL="117475" indent="-117475">
              <a:buFont typeface="Arial" panose="020B0604020202020204" pitchFamily="34" charset="0"/>
              <a:buChar char="•"/>
            </a:pPr>
            <a:r>
              <a:rPr lang="en-US" sz="1600" dirty="0">
                <a:latin typeface="Avenir LT 65 Medium" panose="02000603020000020003" pitchFamily="2" charset="0"/>
              </a:rPr>
              <a:t>Legal retention </a:t>
            </a:r>
            <a:r>
              <a:rPr lang="en-US" sz="1600" b="1" dirty="0">
                <a:latin typeface="Avenir LT 65 Medium" panose="02000603020000020003" pitchFamily="2" charset="0"/>
              </a:rPr>
              <a:t>7-30 years </a:t>
            </a:r>
          </a:p>
          <a:p>
            <a:pPr marL="117475" indent="-117475">
              <a:buFont typeface="Arial" panose="020B0604020202020204" pitchFamily="34" charset="0"/>
              <a:buChar char="•"/>
            </a:pPr>
            <a:r>
              <a:rPr lang="en-US" sz="1600" dirty="0">
                <a:solidFill>
                  <a:schemeClr val="tx1">
                    <a:lumMod val="85000"/>
                    <a:lumOff val="15000"/>
                  </a:schemeClr>
                </a:solidFill>
                <a:latin typeface="Avenir LT 65 Medium" panose="02000603020000020003" pitchFamily="2" charset="0"/>
              </a:rPr>
              <a:t>Automatic retention policies</a:t>
            </a:r>
          </a:p>
          <a:p>
            <a:pPr marL="117475" indent="-117475">
              <a:buFont typeface="Arial" panose="020B0604020202020204" pitchFamily="34" charset="0"/>
              <a:buChar char="•"/>
            </a:pPr>
            <a:r>
              <a:rPr lang="en-US" sz="1600" dirty="0">
                <a:latin typeface="Avenir LT 65 Medium" panose="02000603020000020003" pitchFamily="2" charset="0"/>
              </a:rPr>
              <a:t>Impervious to ransomware</a:t>
            </a:r>
          </a:p>
          <a:p>
            <a:pPr marL="117475" indent="-117475">
              <a:buFont typeface="Arial" panose="020B0604020202020204" pitchFamily="34" charset="0"/>
              <a:buChar char="•"/>
            </a:pPr>
            <a:r>
              <a:rPr lang="en-US" sz="1600" dirty="0">
                <a:latin typeface="Avenir LT 65 Medium" panose="02000603020000020003" pitchFamily="2" charset="0"/>
              </a:rPr>
              <a:t>Compliance audit trail</a:t>
            </a:r>
          </a:p>
        </p:txBody>
      </p:sp>
      <p:sp>
        <p:nvSpPr>
          <p:cNvPr id="43" name="TextBox 42">
            <a:extLst>
              <a:ext uri="{FF2B5EF4-FFF2-40B4-BE49-F238E27FC236}">
                <a16:creationId xmlns:a16="http://schemas.microsoft.com/office/drawing/2014/main" id="{F0A58507-91C1-4A2A-A3A7-6517027A6376}"/>
              </a:ext>
            </a:extLst>
          </p:cNvPr>
          <p:cNvSpPr txBox="1"/>
          <p:nvPr/>
        </p:nvSpPr>
        <p:spPr>
          <a:xfrm>
            <a:off x="6469041" y="3725525"/>
            <a:ext cx="4977039" cy="2339102"/>
          </a:xfrm>
          <a:prstGeom prst="rect">
            <a:avLst/>
          </a:prstGeom>
          <a:noFill/>
        </p:spPr>
        <p:txBody>
          <a:bodyPr wrap="square" rtlCol="0">
            <a:spAutoFit/>
          </a:bodyPr>
          <a:lstStyle/>
          <a:p>
            <a:r>
              <a:rPr lang="en-US" sz="1600" b="1" dirty="0">
                <a:solidFill>
                  <a:srgbClr val="019633"/>
                </a:solidFill>
                <a:latin typeface="Avenir LT 65 Medium" panose="02000603020000020003" pitchFamily="2" charset="0"/>
              </a:rPr>
              <a:t>Hot standby cloud backup</a:t>
            </a:r>
            <a:r>
              <a:rPr lang="en-US" sz="1600" dirty="0">
                <a:solidFill>
                  <a:srgbClr val="019633"/>
                </a:solidFill>
                <a:latin typeface="Avenir LT 65 Medium" panose="02000603020000020003" pitchFamily="2" charset="0"/>
              </a:rPr>
              <a:t> </a:t>
            </a:r>
            <a:r>
              <a:rPr lang="en-US" sz="1600" dirty="0">
                <a:latin typeface="Avenir LT 65 Medium" panose="02000603020000020003" pitchFamily="2" charset="0"/>
              </a:rPr>
              <a:t>for high-value business  data backup with full disaster recovery in mins.</a:t>
            </a:r>
          </a:p>
          <a:p>
            <a:endParaRPr lang="en-US" sz="1600" dirty="0">
              <a:latin typeface="Avenir LT 65 Medium" panose="02000603020000020003" pitchFamily="2" charset="0"/>
            </a:endParaRPr>
          </a:p>
          <a:p>
            <a:r>
              <a:rPr lang="en-US" sz="1600" dirty="0">
                <a:latin typeface="Avenir LT 65 Medium" panose="02000603020000020003" pitchFamily="2" charset="0"/>
              </a:rPr>
              <a:t>Snapshot from primary then incremental backups</a:t>
            </a:r>
          </a:p>
          <a:p>
            <a:endParaRPr lang="en-US" dirty="0">
              <a:latin typeface="Avenir LT 65 Medium" panose="02000603020000020003" pitchFamily="2" charset="0"/>
            </a:endParaRPr>
          </a:p>
          <a:p>
            <a:pPr marL="117475" indent="-117475">
              <a:buFont typeface="Arial" panose="020B0604020202020204" pitchFamily="34" charset="0"/>
              <a:buChar char="•"/>
            </a:pPr>
            <a:r>
              <a:rPr lang="en-US" sz="1600" b="1" dirty="0">
                <a:latin typeface="Avenir LT 65 Medium" panose="02000603020000020003" pitchFamily="2" charset="0"/>
              </a:rPr>
              <a:t>30 day</a:t>
            </a:r>
            <a:r>
              <a:rPr lang="en-US" sz="1600" dirty="0">
                <a:latin typeface="Avenir LT 65 Medium" panose="02000603020000020003" pitchFamily="2" charset="0"/>
              </a:rPr>
              <a:t> version regression</a:t>
            </a:r>
          </a:p>
          <a:p>
            <a:pPr marL="117475" indent="-117475">
              <a:buFont typeface="Arial" panose="020B0604020202020204" pitchFamily="34" charset="0"/>
              <a:buChar char="•"/>
            </a:pPr>
            <a:r>
              <a:rPr lang="en-US" sz="1600" dirty="0">
                <a:latin typeface="Avenir LT 65 Medium" panose="02000603020000020003" pitchFamily="2" charset="0"/>
              </a:rPr>
              <a:t>100x faster DR that usual</a:t>
            </a:r>
          </a:p>
          <a:p>
            <a:pPr marL="117475" indent="-117475">
              <a:buFont typeface="Arial" panose="020B0604020202020204" pitchFamily="34" charset="0"/>
              <a:buChar char="•"/>
            </a:pPr>
            <a:r>
              <a:rPr lang="en-US" sz="1600" dirty="0">
                <a:latin typeface="Avenir LT 65 Medium" panose="02000603020000020003" pitchFamily="2" charset="0"/>
              </a:rPr>
              <a:t>Impervious to ransomware</a:t>
            </a:r>
          </a:p>
          <a:p>
            <a:pPr marL="117475" indent="-117475">
              <a:buFont typeface="Arial" panose="020B0604020202020204" pitchFamily="34" charset="0"/>
              <a:buChar char="•"/>
            </a:pPr>
            <a:r>
              <a:rPr lang="en-US" sz="1600" dirty="0">
                <a:latin typeface="Avenir LT 65 Medium" panose="02000603020000020003" pitchFamily="2" charset="0"/>
              </a:rPr>
              <a:t>No data recovery fees</a:t>
            </a:r>
          </a:p>
        </p:txBody>
      </p:sp>
      <p:sp>
        <p:nvSpPr>
          <p:cNvPr id="2" name="Title 1">
            <a:extLst>
              <a:ext uri="{FF2B5EF4-FFF2-40B4-BE49-F238E27FC236}">
                <a16:creationId xmlns:a16="http://schemas.microsoft.com/office/drawing/2014/main" id="{F0F69A0C-AB10-41EB-B205-288341B24A3F}"/>
              </a:ext>
            </a:extLst>
          </p:cNvPr>
          <p:cNvSpPr>
            <a:spLocks noGrp="1"/>
          </p:cNvSpPr>
          <p:nvPr>
            <p:ph type="title"/>
          </p:nvPr>
        </p:nvSpPr>
        <p:spPr>
          <a:xfrm>
            <a:off x="289559" y="130165"/>
            <a:ext cx="10192601" cy="849117"/>
          </a:xfrm>
        </p:spPr>
        <p:txBody>
          <a:bodyPr>
            <a:normAutofit fontScale="90000"/>
          </a:bodyPr>
          <a:lstStyle/>
          <a:p>
            <a:r>
              <a:rPr lang="en-US" dirty="0"/>
              <a:t>Vaults: two secure data retention methods with differing versioning and retention policies</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1079" y="1993900"/>
            <a:ext cx="1485900" cy="1343025"/>
          </a:xfrm>
          <a:prstGeom prst="rect">
            <a:avLst/>
          </a:prstGeom>
        </p:spPr>
      </p:pic>
      <p:cxnSp>
        <p:nvCxnSpPr>
          <p:cNvPr id="24" name="Straight Connector 23">
            <a:extLst>
              <a:ext uri="{FF2B5EF4-FFF2-40B4-BE49-F238E27FC236}">
                <a16:creationId xmlns:a16="http://schemas.microsoft.com/office/drawing/2014/main" id="{BD3F4322-A2B1-47D2-B4E2-AFA49C8E3523}"/>
              </a:ext>
            </a:extLst>
          </p:cNvPr>
          <p:cNvCxnSpPr>
            <a:cxnSpLocks/>
          </p:cNvCxnSpPr>
          <p:nvPr/>
        </p:nvCxnSpPr>
        <p:spPr>
          <a:xfrm>
            <a:off x="377952" y="3693585"/>
            <a:ext cx="5132869" cy="0"/>
          </a:xfrm>
          <a:prstGeom prst="line">
            <a:avLst/>
          </a:prstGeom>
          <a:ln>
            <a:solidFill>
              <a:schemeClr val="bg1"/>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F78FFFA-59DA-45A9-B215-D1EF7BA84940}"/>
              </a:ext>
            </a:extLst>
          </p:cNvPr>
          <p:cNvCxnSpPr>
            <a:cxnSpLocks/>
          </p:cNvCxnSpPr>
          <p:nvPr/>
        </p:nvCxnSpPr>
        <p:spPr>
          <a:xfrm>
            <a:off x="6320746" y="3693585"/>
            <a:ext cx="5125334" cy="0"/>
          </a:xfrm>
          <a:prstGeom prst="line">
            <a:avLst/>
          </a:prstGeom>
          <a:ln>
            <a:solidFill>
              <a:schemeClr val="bg1"/>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Google Shape;263;p12">
            <a:extLst>
              <a:ext uri="{FF2B5EF4-FFF2-40B4-BE49-F238E27FC236}">
                <a16:creationId xmlns:a16="http://schemas.microsoft.com/office/drawing/2014/main" id="{33DA0F93-0149-4CF9-B917-184CE9542E7D}"/>
              </a:ext>
            </a:extLst>
          </p:cNvPr>
          <p:cNvSpPr txBox="1"/>
          <p:nvPr/>
        </p:nvSpPr>
        <p:spPr>
          <a:xfrm>
            <a:off x="792480" y="2148735"/>
            <a:ext cx="1850568" cy="1033354"/>
          </a:xfrm>
          <a:prstGeom prst="rect">
            <a:avLst/>
          </a:prstGeom>
          <a:noFill/>
          <a:ln>
            <a:noFill/>
          </a:ln>
        </p:spPr>
        <p:txBody>
          <a:bodyPr spcFirstLastPara="1" wrap="square" lIns="0" tIns="25400" rIns="0" bIns="25400" anchor="ctr" anchorCtr="0">
            <a:noAutofit/>
          </a:bodyPr>
          <a:lstStyle/>
          <a:p>
            <a:pPr lvl="0" algn="ctr">
              <a:lnSpc>
                <a:spcPct val="90000"/>
              </a:lnSpc>
              <a:buClr>
                <a:srgbClr val="000000"/>
              </a:buClr>
              <a:buSzPts val="2000"/>
            </a:pPr>
            <a:r>
              <a:rPr lang="en-US" sz="2400" b="1" dirty="0">
                <a:solidFill>
                  <a:srgbClr val="00B050"/>
                </a:solidFill>
                <a:latin typeface="Calibri"/>
                <a:ea typeface="Calibri"/>
                <a:cs typeface="Calibri"/>
                <a:sym typeface="Calibri"/>
              </a:rPr>
              <a:t>Compliant Cloud Archive</a:t>
            </a:r>
          </a:p>
          <a:p>
            <a:pPr lvl="0" algn="ctr">
              <a:lnSpc>
                <a:spcPct val="90000"/>
              </a:lnSpc>
              <a:buClr>
                <a:srgbClr val="000000"/>
              </a:buClr>
              <a:buSzPts val="2000"/>
            </a:pPr>
            <a:r>
              <a:rPr lang="en-US" sz="2400" b="1" dirty="0">
                <a:solidFill>
                  <a:srgbClr val="00B050"/>
                </a:solidFill>
                <a:latin typeface="Calibri"/>
                <a:ea typeface="Calibri"/>
                <a:cs typeface="Calibri"/>
                <a:sym typeface="Calibri"/>
              </a:rPr>
              <a:t>(CCA)</a:t>
            </a:r>
          </a:p>
        </p:txBody>
      </p:sp>
      <p:sp>
        <p:nvSpPr>
          <p:cNvPr id="36" name="Google Shape;263;p12">
            <a:extLst>
              <a:ext uri="{FF2B5EF4-FFF2-40B4-BE49-F238E27FC236}">
                <a16:creationId xmlns:a16="http://schemas.microsoft.com/office/drawing/2014/main" id="{660EC0E2-1840-46D0-967F-EFA9F0BD086C}"/>
              </a:ext>
            </a:extLst>
          </p:cNvPr>
          <p:cNvSpPr txBox="1"/>
          <p:nvPr/>
        </p:nvSpPr>
        <p:spPr>
          <a:xfrm>
            <a:off x="6771972" y="2148735"/>
            <a:ext cx="1737932" cy="1033354"/>
          </a:xfrm>
          <a:prstGeom prst="rect">
            <a:avLst/>
          </a:prstGeom>
          <a:noFill/>
          <a:ln>
            <a:noFill/>
          </a:ln>
        </p:spPr>
        <p:txBody>
          <a:bodyPr spcFirstLastPara="1" wrap="square" lIns="0" tIns="25400" rIns="0" bIns="25400" anchor="ctr" anchorCtr="0">
            <a:noAutofit/>
          </a:bodyPr>
          <a:lstStyle/>
          <a:p>
            <a:pPr lvl="0" algn="ctr">
              <a:lnSpc>
                <a:spcPct val="90000"/>
              </a:lnSpc>
              <a:buClr>
                <a:srgbClr val="000000"/>
              </a:buClr>
              <a:buSzPts val="2000"/>
            </a:pPr>
            <a:r>
              <a:rPr lang="en-US" sz="2400" b="1" dirty="0">
                <a:solidFill>
                  <a:srgbClr val="00B050"/>
                </a:solidFill>
                <a:latin typeface="Calibri"/>
                <a:ea typeface="Calibri"/>
                <a:cs typeface="Calibri"/>
                <a:sym typeface="Calibri"/>
              </a:rPr>
              <a:t>Secure</a:t>
            </a:r>
          </a:p>
          <a:p>
            <a:pPr lvl="0" algn="ctr">
              <a:lnSpc>
                <a:spcPct val="90000"/>
              </a:lnSpc>
              <a:buClr>
                <a:srgbClr val="000000"/>
              </a:buClr>
              <a:buSzPts val="2000"/>
            </a:pPr>
            <a:r>
              <a:rPr lang="en-US" sz="2400" b="1" dirty="0">
                <a:solidFill>
                  <a:srgbClr val="00B050"/>
                </a:solidFill>
                <a:latin typeface="Calibri"/>
                <a:ea typeface="Calibri"/>
                <a:cs typeface="Calibri"/>
                <a:sym typeface="Calibri"/>
              </a:rPr>
              <a:t>Cloud Backup</a:t>
            </a:r>
          </a:p>
          <a:p>
            <a:pPr lvl="0" algn="ctr">
              <a:lnSpc>
                <a:spcPct val="90000"/>
              </a:lnSpc>
              <a:buClr>
                <a:srgbClr val="000000"/>
              </a:buClr>
              <a:buSzPts val="2000"/>
            </a:pPr>
            <a:r>
              <a:rPr lang="en-US" sz="2400" b="1" dirty="0">
                <a:solidFill>
                  <a:srgbClr val="00B050"/>
                </a:solidFill>
                <a:latin typeface="Calibri"/>
                <a:ea typeface="Calibri"/>
                <a:cs typeface="Calibri"/>
                <a:sym typeface="Calibri"/>
              </a:rPr>
              <a:t>(SCB)</a:t>
            </a:r>
          </a:p>
        </p:txBody>
      </p:sp>
      <p:sp>
        <p:nvSpPr>
          <p:cNvPr id="46" name="TextBox 45">
            <a:extLst>
              <a:ext uri="{FF2B5EF4-FFF2-40B4-BE49-F238E27FC236}">
                <a16:creationId xmlns:a16="http://schemas.microsoft.com/office/drawing/2014/main" id="{F0D0A395-1F9A-4691-BE90-0477892BA8C5}"/>
              </a:ext>
            </a:extLst>
          </p:cNvPr>
          <p:cNvSpPr txBox="1"/>
          <p:nvPr/>
        </p:nvSpPr>
        <p:spPr>
          <a:xfrm>
            <a:off x="4273689" y="1140282"/>
            <a:ext cx="3176960" cy="369332"/>
          </a:xfrm>
          <a:prstGeom prst="rect">
            <a:avLst/>
          </a:prstGeom>
          <a:noFill/>
        </p:spPr>
        <p:txBody>
          <a:bodyPr wrap="none" rtlCol="0">
            <a:spAutoFit/>
          </a:bodyPr>
          <a:lstStyle/>
          <a:p>
            <a:r>
              <a:rPr lang="en-US" b="1" dirty="0">
                <a:solidFill>
                  <a:srgbClr val="00B050"/>
                </a:solidFill>
                <a:latin typeface="Avenir LT 65 Medium" panose="02000603020000020003" pitchFamily="2" charset="0"/>
              </a:rPr>
              <a:t>SECURE DATA RETENTION</a:t>
            </a:r>
          </a:p>
        </p:txBody>
      </p:sp>
      <p:grpSp>
        <p:nvGrpSpPr>
          <p:cNvPr id="3" name="Group 2"/>
          <p:cNvGrpSpPr/>
          <p:nvPr/>
        </p:nvGrpSpPr>
        <p:grpSpPr>
          <a:xfrm>
            <a:off x="3011106" y="1814094"/>
            <a:ext cx="1702636" cy="1702636"/>
            <a:chOff x="3011106" y="1668954"/>
            <a:chExt cx="1702636" cy="1702636"/>
          </a:xfrm>
        </p:grpSpPr>
        <p:sp>
          <p:nvSpPr>
            <p:cNvPr id="48" name="Oval 47">
              <a:extLst>
                <a:ext uri="{FF2B5EF4-FFF2-40B4-BE49-F238E27FC236}">
                  <a16:creationId xmlns:a16="http://schemas.microsoft.com/office/drawing/2014/main" id="{14292510-7000-422C-85B1-F393770712D9}"/>
                </a:ext>
              </a:extLst>
            </p:cNvPr>
            <p:cNvSpPr/>
            <p:nvPr/>
          </p:nvSpPr>
          <p:spPr>
            <a:xfrm>
              <a:off x="3011106" y="1668954"/>
              <a:ext cx="1702636" cy="1702636"/>
            </a:xfrm>
            <a:prstGeom prst="ellipse">
              <a:avLst/>
            </a:prstGeom>
            <a:solidFill>
              <a:srgbClr val="019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0449" y="1905909"/>
              <a:ext cx="1123950" cy="1228725"/>
            </a:xfrm>
            <a:prstGeom prst="rect">
              <a:avLst/>
            </a:prstGeom>
          </p:spPr>
        </p:pic>
      </p:grpSp>
      <p:grpSp>
        <p:nvGrpSpPr>
          <p:cNvPr id="6" name="Group 5"/>
          <p:cNvGrpSpPr/>
          <p:nvPr/>
        </p:nvGrpSpPr>
        <p:grpSpPr>
          <a:xfrm>
            <a:off x="9116994" y="1814094"/>
            <a:ext cx="1702636" cy="1702636"/>
            <a:chOff x="9116994" y="1668954"/>
            <a:chExt cx="1702636" cy="1702636"/>
          </a:xfrm>
        </p:grpSpPr>
        <p:sp>
          <p:nvSpPr>
            <p:cNvPr id="50" name="Oval 49">
              <a:extLst>
                <a:ext uri="{FF2B5EF4-FFF2-40B4-BE49-F238E27FC236}">
                  <a16:creationId xmlns:a16="http://schemas.microsoft.com/office/drawing/2014/main" id="{A050ECD6-669D-4DD1-9951-E7C62681D1E0}"/>
                </a:ext>
              </a:extLst>
            </p:cNvPr>
            <p:cNvSpPr/>
            <p:nvPr/>
          </p:nvSpPr>
          <p:spPr>
            <a:xfrm>
              <a:off x="9116994" y="1668954"/>
              <a:ext cx="1702636" cy="1702636"/>
            </a:xfrm>
            <a:prstGeom prst="ellipse">
              <a:avLst/>
            </a:prstGeom>
            <a:solidFill>
              <a:srgbClr val="019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8211" y="1921950"/>
              <a:ext cx="1123950" cy="1228725"/>
            </a:xfrm>
            <a:prstGeom prst="rect">
              <a:avLst/>
            </a:prstGeom>
          </p:spPr>
        </p:pic>
      </p:grpSp>
      <p:sp>
        <p:nvSpPr>
          <p:cNvPr id="20" name="TextBox 19">
            <a:extLst>
              <a:ext uri="{FF2B5EF4-FFF2-40B4-BE49-F238E27FC236}">
                <a16:creationId xmlns:a16="http://schemas.microsoft.com/office/drawing/2014/main" id="{BD5B8E53-0D1C-43F1-865C-44B1F7599013}"/>
              </a:ext>
            </a:extLst>
          </p:cNvPr>
          <p:cNvSpPr txBox="1"/>
          <p:nvPr/>
        </p:nvSpPr>
        <p:spPr>
          <a:xfrm>
            <a:off x="3667206" y="1353524"/>
            <a:ext cx="4313681" cy="369332"/>
          </a:xfrm>
          <a:prstGeom prst="rect">
            <a:avLst/>
          </a:prstGeom>
          <a:noFill/>
        </p:spPr>
        <p:txBody>
          <a:bodyPr wrap="none" rtlCol="0">
            <a:spAutoFit/>
          </a:bodyPr>
          <a:lstStyle/>
          <a:p>
            <a:r>
              <a:rPr lang="en-US" b="1" dirty="0">
                <a:solidFill>
                  <a:srgbClr val="00B050"/>
                </a:solidFill>
                <a:latin typeface="Avenir LT 65 Medium" panose="02000603020000020003" pitchFamily="2" charset="0"/>
              </a:rPr>
              <a:t>Superior protection and faster recovery</a:t>
            </a:r>
          </a:p>
        </p:txBody>
      </p:sp>
    </p:spTree>
    <p:extLst>
      <p:ext uri="{BB962C8B-B14F-4D97-AF65-F5344CB8AC3E}">
        <p14:creationId xmlns:p14="http://schemas.microsoft.com/office/powerpoint/2010/main" val="3395066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25">
            <a:extLst>
              <a:ext uri="{FF2B5EF4-FFF2-40B4-BE49-F238E27FC236}">
                <a16:creationId xmlns:a16="http://schemas.microsoft.com/office/drawing/2014/main" id="{7C3F3C0E-E6BE-4983-86EC-F09C140ED222}"/>
              </a:ext>
            </a:extLst>
          </p:cNvPr>
          <p:cNvSpPr/>
          <p:nvPr/>
        </p:nvSpPr>
        <p:spPr>
          <a:xfrm>
            <a:off x="385486" y="1689469"/>
            <a:ext cx="5125335" cy="4513572"/>
          </a:xfrm>
          <a:prstGeom prst="roundRect">
            <a:avLst>
              <a:gd name="adj" fmla="val 9080"/>
            </a:avLst>
          </a:prstGeom>
          <a:solidFill>
            <a:schemeClr val="bg1">
              <a:lumMod val="9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7DB8ACDF-AF18-4F27-AC2A-EDFD031CC1A7}"/>
              </a:ext>
            </a:extLst>
          </p:cNvPr>
          <p:cNvCxnSpPr>
            <a:cxnSpLocks/>
          </p:cNvCxnSpPr>
          <p:nvPr/>
        </p:nvCxnSpPr>
        <p:spPr>
          <a:xfrm>
            <a:off x="377952" y="3693585"/>
            <a:ext cx="5132869" cy="0"/>
          </a:xfrm>
          <a:prstGeom prst="line">
            <a:avLst/>
          </a:prstGeom>
          <a:ln>
            <a:solidFill>
              <a:schemeClr val="bg1"/>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F69A0C-AB10-41EB-B205-288341B24A3F}"/>
              </a:ext>
            </a:extLst>
          </p:cNvPr>
          <p:cNvSpPr>
            <a:spLocks noGrp="1"/>
          </p:cNvSpPr>
          <p:nvPr>
            <p:ph type="title"/>
          </p:nvPr>
        </p:nvSpPr>
        <p:spPr>
          <a:xfrm>
            <a:off x="289560" y="130165"/>
            <a:ext cx="10683240" cy="849117"/>
          </a:xfrm>
        </p:spPr>
        <p:txBody>
          <a:bodyPr>
            <a:normAutofit fontScale="90000"/>
          </a:bodyPr>
          <a:lstStyle/>
          <a:p>
            <a:r>
              <a:rPr lang="en-US" dirty="0"/>
              <a:t>Access: two ways to virtualize access to data retained and protected in CCA/SCB vaults</a:t>
            </a:r>
          </a:p>
        </p:txBody>
      </p:sp>
      <p:sp>
        <p:nvSpPr>
          <p:cNvPr id="30" name="TextBox 29">
            <a:extLst>
              <a:ext uri="{FF2B5EF4-FFF2-40B4-BE49-F238E27FC236}">
                <a16:creationId xmlns:a16="http://schemas.microsoft.com/office/drawing/2014/main" id="{4A4DD58B-E5A1-4551-B0A2-C05AC17831A1}"/>
              </a:ext>
            </a:extLst>
          </p:cNvPr>
          <p:cNvSpPr txBox="1"/>
          <p:nvPr/>
        </p:nvSpPr>
        <p:spPr>
          <a:xfrm>
            <a:off x="524256" y="3729335"/>
            <a:ext cx="4618452" cy="2585323"/>
          </a:xfrm>
          <a:prstGeom prst="rect">
            <a:avLst/>
          </a:prstGeom>
          <a:noFill/>
        </p:spPr>
        <p:txBody>
          <a:bodyPr wrap="square" rtlCol="0">
            <a:spAutoFit/>
          </a:bodyPr>
          <a:lstStyle/>
          <a:p>
            <a:r>
              <a:rPr lang="en-US" sz="1600" b="1" dirty="0">
                <a:solidFill>
                  <a:srgbClr val="0167C1"/>
                </a:solidFill>
                <a:latin typeface="Avenir LT 65 Medium" panose="02000603020000020003" pitchFamily="2" charset="0"/>
              </a:rPr>
              <a:t>Free-up primary storage </a:t>
            </a:r>
            <a:r>
              <a:rPr lang="en-US" sz="1600" dirty="0">
                <a:latin typeface="Avenir LT 65 Medium" panose="02000603020000020003" pitchFamily="2" charset="0"/>
              </a:rPr>
              <a:t>by virtualizing inactive data retained and protected in CCA/SCB vaults.</a:t>
            </a:r>
          </a:p>
          <a:p>
            <a:endParaRPr lang="en-US" sz="1600" dirty="0">
              <a:latin typeface="Avenir LT 65 Medium" panose="02000603020000020003" pitchFamily="2" charset="0"/>
            </a:endParaRPr>
          </a:p>
          <a:p>
            <a:r>
              <a:rPr lang="en-US" sz="1600" dirty="0">
                <a:latin typeface="Avenir LT 65 Medium" panose="02000603020000020003" pitchFamily="2" charset="0"/>
              </a:rPr>
              <a:t>Inactive data is off-loaded &amp; replaced with VDFs</a:t>
            </a:r>
          </a:p>
          <a:p>
            <a:endParaRPr lang="en-US" sz="1600" dirty="0">
              <a:latin typeface="Avenir LT 65 Medium" panose="02000603020000020003" pitchFamily="2" charset="0"/>
            </a:endParaRPr>
          </a:p>
          <a:p>
            <a:pPr marL="117475" indent="-117475">
              <a:buFont typeface="Arial" panose="020B0604020202020204" pitchFamily="34" charset="0"/>
              <a:buChar char="•"/>
            </a:pPr>
            <a:r>
              <a:rPr lang="en-US" sz="1600" dirty="0">
                <a:latin typeface="Avenir LT 65 Medium" panose="02000603020000020003" pitchFamily="2" charset="0"/>
              </a:rPr>
              <a:t>Only active files stay local</a:t>
            </a:r>
          </a:p>
          <a:p>
            <a:pPr marL="117475" indent="-117475">
              <a:buFont typeface="Arial" panose="020B0604020202020204" pitchFamily="34" charset="0"/>
              <a:buChar char="•"/>
            </a:pPr>
            <a:r>
              <a:rPr lang="en-US" sz="1600" dirty="0">
                <a:latin typeface="Avenir LT 65 Medium" panose="02000603020000020003" pitchFamily="2" charset="0"/>
              </a:rPr>
              <a:t>Conserves primary capacity </a:t>
            </a:r>
          </a:p>
          <a:p>
            <a:pPr marL="117475" indent="-117475">
              <a:buFont typeface="Arial" panose="020B0604020202020204" pitchFamily="34" charset="0"/>
              <a:buChar char="•"/>
            </a:pPr>
            <a:r>
              <a:rPr lang="en-US" sz="1600" dirty="0">
                <a:latin typeface="Avenir LT 65 Medium" panose="02000603020000020003" pitchFamily="2" charset="0"/>
              </a:rPr>
              <a:t>Immutable, instant access</a:t>
            </a:r>
          </a:p>
          <a:p>
            <a:pPr marL="117475" indent="-117475">
              <a:buFont typeface="Arial" panose="020B0604020202020204" pitchFamily="34" charset="0"/>
              <a:buChar char="•"/>
            </a:pPr>
            <a:r>
              <a:rPr lang="en-US" sz="1600" dirty="0">
                <a:latin typeface="Avenir LT 65 Medium" panose="02000603020000020003" pitchFamily="2" charset="0"/>
              </a:rPr>
              <a:t>Prolongs system lifespan</a:t>
            </a:r>
          </a:p>
          <a:p>
            <a:pPr marL="117475" indent="-117475">
              <a:buFont typeface="Arial" panose="020B0604020202020204" pitchFamily="34" charset="0"/>
              <a:buChar char="•"/>
            </a:pPr>
            <a:endParaRPr lang="en-US" dirty="0">
              <a:latin typeface="Avenir LT 65 Medium" panose="02000603020000020003" pitchFamily="2" charset="0"/>
            </a:endParaRPr>
          </a:p>
        </p:txBody>
      </p:sp>
      <p:sp>
        <p:nvSpPr>
          <p:cNvPr id="45" name="Oval 44"/>
          <p:cNvSpPr/>
          <p:nvPr/>
        </p:nvSpPr>
        <p:spPr>
          <a:xfrm>
            <a:off x="2994891" y="1829918"/>
            <a:ext cx="1702636" cy="1702636"/>
          </a:xfrm>
          <a:prstGeom prst="ellipse">
            <a:avLst/>
          </a:prstGeom>
          <a:solidFill>
            <a:srgbClr val="01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125">
            <a:extLst>
              <a:ext uri="{FF2B5EF4-FFF2-40B4-BE49-F238E27FC236}">
                <a16:creationId xmlns:a16="http://schemas.microsoft.com/office/drawing/2014/main" id="{1317F5E9-528B-4FEB-8C32-11DA11947EEC}"/>
              </a:ext>
            </a:extLst>
          </p:cNvPr>
          <p:cNvSpPr/>
          <p:nvPr/>
        </p:nvSpPr>
        <p:spPr>
          <a:xfrm>
            <a:off x="6320745" y="1689469"/>
            <a:ext cx="5125335" cy="4513571"/>
          </a:xfrm>
          <a:prstGeom prst="roundRect">
            <a:avLst>
              <a:gd name="adj" fmla="val 9080"/>
            </a:avLst>
          </a:prstGeom>
          <a:solidFill>
            <a:schemeClr val="bg1">
              <a:lumMod val="95000"/>
            </a:scheme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DF78FFFA-59DA-45A9-B215-D1EF7BA84940}"/>
              </a:ext>
            </a:extLst>
          </p:cNvPr>
          <p:cNvCxnSpPr>
            <a:cxnSpLocks/>
          </p:cNvCxnSpPr>
          <p:nvPr/>
        </p:nvCxnSpPr>
        <p:spPr>
          <a:xfrm>
            <a:off x="6320746" y="3693585"/>
            <a:ext cx="5125334" cy="0"/>
          </a:xfrm>
          <a:prstGeom prst="line">
            <a:avLst/>
          </a:prstGeom>
          <a:ln>
            <a:solidFill>
              <a:schemeClr val="bg1"/>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Google Shape;263;p12">
            <a:extLst>
              <a:ext uri="{FF2B5EF4-FFF2-40B4-BE49-F238E27FC236}">
                <a16:creationId xmlns:a16="http://schemas.microsoft.com/office/drawing/2014/main" id="{33DA0F93-0149-4CF9-B917-184CE9542E7D}"/>
              </a:ext>
            </a:extLst>
          </p:cNvPr>
          <p:cNvSpPr txBox="1"/>
          <p:nvPr/>
        </p:nvSpPr>
        <p:spPr>
          <a:xfrm>
            <a:off x="795388" y="2164559"/>
            <a:ext cx="1737932" cy="1033354"/>
          </a:xfrm>
          <a:prstGeom prst="rect">
            <a:avLst/>
          </a:prstGeom>
          <a:noFill/>
          <a:ln>
            <a:noFill/>
          </a:ln>
        </p:spPr>
        <p:txBody>
          <a:bodyPr spcFirstLastPara="1" wrap="square" lIns="0" tIns="25400" rIns="0" bIns="25400" anchor="ctr" anchorCtr="0">
            <a:noAutofit/>
          </a:bodyPr>
          <a:lstStyle/>
          <a:p>
            <a:pPr lvl="0" algn="ctr">
              <a:lnSpc>
                <a:spcPct val="90000"/>
              </a:lnSpc>
              <a:buClr>
                <a:srgbClr val="000000"/>
              </a:buClr>
              <a:buSzPts val="2000"/>
            </a:pPr>
            <a:r>
              <a:rPr lang="en-US" sz="2400" b="1" dirty="0">
                <a:solidFill>
                  <a:srgbClr val="0167C1"/>
                </a:solidFill>
                <a:latin typeface="Calibri"/>
                <a:ea typeface="Calibri"/>
                <a:cs typeface="Calibri"/>
                <a:sym typeface="Calibri"/>
              </a:rPr>
              <a:t>Offload Data</a:t>
            </a:r>
          </a:p>
          <a:p>
            <a:pPr lvl="0" algn="ctr">
              <a:lnSpc>
                <a:spcPct val="90000"/>
              </a:lnSpc>
              <a:buClr>
                <a:srgbClr val="000000"/>
              </a:buClr>
              <a:buSzPts val="2000"/>
            </a:pPr>
            <a:r>
              <a:rPr lang="en-US" sz="2400" b="1" dirty="0">
                <a:solidFill>
                  <a:srgbClr val="0167C1"/>
                </a:solidFill>
                <a:latin typeface="Calibri"/>
                <a:ea typeface="Arial"/>
                <a:cs typeface="Arial"/>
                <a:sym typeface="Calibri"/>
              </a:rPr>
              <a:t>Virtualization</a:t>
            </a:r>
            <a:endParaRPr lang="en-US" sz="2400" dirty="0">
              <a:solidFill>
                <a:srgbClr val="0167C1"/>
              </a:solidFill>
              <a:ea typeface="Arial"/>
              <a:cs typeface="Arial"/>
              <a:sym typeface="Arial"/>
            </a:endParaRPr>
          </a:p>
          <a:p>
            <a:pPr lvl="0" algn="ctr">
              <a:lnSpc>
                <a:spcPct val="90000"/>
              </a:lnSpc>
              <a:spcBef>
                <a:spcPts val="700"/>
              </a:spcBef>
              <a:buClr>
                <a:srgbClr val="000000"/>
              </a:buClr>
              <a:buSzPts val="2000"/>
            </a:pPr>
            <a:r>
              <a:rPr lang="en-US" sz="2400" b="1" dirty="0">
                <a:solidFill>
                  <a:srgbClr val="0167C1"/>
                </a:solidFill>
                <a:latin typeface="Calibri"/>
                <a:ea typeface="Calibri"/>
                <a:cs typeface="Calibri"/>
                <a:sym typeface="Calibri"/>
              </a:rPr>
              <a:t>(ODV)</a:t>
            </a:r>
          </a:p>
        </p:txBody>
      </p:sp>
      <p:sp>
        <p:nvSpPr>
          <p:cNvPr id="47" name="Oval 46"/>
          <p:cNvSpPr/>
          <p:nvPr/>
        </p:nvSpPr>
        <p:spPr>
          <a:xfrm>
            <a:off x="9111714" y="1829918"/>
            <a:ext cx="1702636" cy="1702636"/>
          </a:xfrm>
          <a:prstGeom prst="ellipse">
            <a:avLst/>
          </a:prstGeom>
          <a:solidFill>
            <a:srgbClr val="01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0E9CB65-74CD-462D-BA46-BD00BCF644B2}"/>
              </a:ext>
            </a:extLst>
          </p:cNvPr>
          <p:cNvSpPr txBox="1"/>
          <p:nvPr/>
        </p:nvSpPr>
        <p:spPr>
          <a:xfrm>
            <a:off x="6473952" y="3725525"/>
            <a:ext cx="4764756" cy="2585323"/>
          </a:xfrm>
          <a:prstGeom prst="rect">
            <a:avLst/>
          </a:prstGeom>
          <a:noFill/>
        </p:spPr>
        <p:txBody>
          <a:bodyPr wrap="square" rtlCol="0">
            <a:spAutoFit/>
          </a:bodyPr>
          <a:lstStyle/>
          <a:p>
            <a:r>
              <a:rPr lang="en-US" sz="1600" b="1" dirty="0">
                <a:solidFill>
                  <a:srgbClr val="0167C1"/>
                </a:solidFill>
                <a:latin typeface="Avenir LT 65 Medium" panose="02000603020000020003" pitchFamily="2" charset="0"/>
              </a:rPr>
              <a:t>Access CCA/SCB copy data </a:t>
            </a:r>
            <a:r>
              <a:rPr lang="en-US" sz="1600" dirty="0">
                <a:latin typeface="Avenir LT 65 Medium" panose="02000603020000020003" pitchFamily="2" charset="0"/>
              </a:rPr>
              <a:t>for other use cases: Q/A, Dev, Training, DR, without more storage. </a:t>
            </a:r>
          </a:p>
          <a:p>
            <a:endParaRPr lang="en-US" sz="1600" dirty="0">
              <a:latin typeface="Avenir LT 65 Medium" panose="02000603020000020003" pitchFamily="2" charset="0"/>
            </a:endParaRPr>
          </a:p>
          <a:p>
            <a:r>
              <a:rPr lang="en-US" sz="1600" dirty="0">
                <a:latin typeface="Avenir LT 65 Medium" panose="02000603020000020003" pitchFamily="2" charset="0"/>
              </a:rPr>
              <a:t>VDFs on new servers virtualize a copy of the data </a:t>
            </a:r>
          </a:p>
          <a:p>
            <a:endParaRPr lang="en-US" sz="1600" dirty="0">
              <a:latin typeface="Avenir LT 65 Medium" panose="02000603020000020003" pitchFamily="2" charset="0"/>
            </a:endParaRPr>
          </a:p>
          <a:p>
            <a:pPr marL="117475" indent="-117475">
              <a:buFont typeface="Arial" panose="020B0604020202020204" pitchFamily="34" charset="0"/>
              <a:buChar char="•"/>
            </a:pPr>
            <a:r>
              <a:rPr lang="en-US" sz="1600" dirty="0">
                <a:latin typeface="Avenir LT 65 Medium" panose="02000603020000020003" pitchFamily="2" charset="0"/>
              </a:rPr>
              <a:t>Spin up new servers in mins  </a:t>
            </a:r>
          </a:p>
          <a:p>
            <a:pPr marL="117475" indent="-117475">
              <a:buFont typeface="Arial" panose="020B0604020202020204" pitchFamily="34" charset="0"/>
              <a:buChar char="•"/>
            </a:pPr>
            <a:r>
              <a:rPr lang="en-US" sz="1600" dirty="0">
                <a:latin typeface="Avenir LT 65 Medium" panose="02000603020000020003" pitchFamily="2" charset="0"/>
              </a:rPr>
              <a:t>Use 80% less cloud storage</a:t>
            </a:r>
          </a:p>
          <a:p>
            <a:pPr marL="117475" indent="-117475">
              <a:buFont typeface="Arial" panose="020B0604020202020204" pitchFamily="34" charset="0"/>
              <a:buChar char="•"/>
            </a:pPr>
            <a:r>
              <a:rPr lang="en-US" sz="1600" dirty="0">
                <a:latin typeface="Avenir LT 65 Medium" panose="02000603020000020003" pitchFamily="2" charset="0"/>
              </a:rPr>
              <a:t>More copies, more savings</a:t>
            </a:r>
          </a:p>
          <a:p>
            <a:pPr marL="117475" indent="-117475">
              <a:buFont typeface="Arial" panose="020B0604020202020204" pitchFamily="34" charset="0"/>
              <a:buChar char="•"/>
            </a:pPr>
            <a:r>
              <a:rPr lang="en-US" sz="1600" dirty="0">
                <a:latin typeface="Avenir LT 65 Medium" panose="02000603020000020003" pitchFamily="2" charset="0"/>
              </a:rPr>
              <a:t>Fraction of usual costs</a:t>
            </a:r>
          </a:p>
          <a:p>
            <a:pPr marL="117475" indent="-117475">
              <a:buFont typeface="Arial" panose="020B0604020202020204" pitchFamily="34" charset="0"/>
              <a:buChar char="•"/>
            </a:pPr>
            <a:endParaRPr lang="en-US" dirty="0">
              <a:latin typeface="Avenir LT 65 Medium" panose="02000603020000020003" pitchFamily="2" charset="0"/>
            </a:endParaRPr>
          </a:p>
        </p:txBody>
      </p:sp>
      <p:sp>
        <p:nvSpPr>
          <p:cNvPr id="38" name="TextBox 37">
            <a:extLst>
              <a:ext uri="{FF2B5EF4-FFF2-40B4-BE49-F238E27FC236}">
                <a16:creationId xmlns:a16="http://schemas.microsoft.com/office/drawing/2014/main" id="{58DF9407-3C8C-41DD-8E0C-69B2042B3BE8}"/>
              </a:ext>
            </a:extLst>
          </p:cNvPr>
          <p:cNvSpPr txBox="1"/>
          <p:nvPr/>
        </p:nvSpPr>
        <p:spPr>
          <a:xfrm>
            <a:off x="4096567" y="1124271"/>
            <a:ext cx="3313921" cy="369332"/>
          </a:xfrm>
          <a:prstGeom prst="rect">
            <a:avLst/>
          </a:prstGeom>
          <a:noFill/>
        </p:spPr>
        <p:txBody>
          <a:bodyPr wrap="none" rtlCol="0">
            <a:spAutoFit/>
          </a:bodyPr>
          <a:lstStyle/>
          <a:p>
            <a:r>
              <a:rPr lang="en-US" b="1" dirty="0">
                <a:solidFill>
                  <a:srgbClr val="0167C1"/>
                </a:solidFill>
                <a:latin typeface="Avenir LT 65 Medium" panose="02000603020000020003" pitchFamily="2" charset="0"/>
              </a:rPr>
              <a:t>VIRTUALIZED DATA ACCESS</a:t>
            </a:r>
          </a:p>
        </p:txBody>
      </p:sp>
      <p:sp>
        <p:nvSpPr>
          <p:cNvPr id="36" name="Google Shape;263;p12">
            <a:extLst>
              <a:ext uri="{FF2B5EF4-FFF2-40B4-BE49-F238E27FC236}">
                <a16:creationId xmlns:a16="http://schemas.microsoft.com/office/drawing/2014/main" id="{660EC0E2-1840-46D0-967F-EFA9F0BD086C}"/>
              </a:ext>
            </a:extLst>
          </p:cNvPr>
          <p:cNvSpPr txBox="1"/>
          <p:nvPr/>
        </p:nvSpPr>
        <p:spPr>
          <a:xfrm>
            <a:off x="6832932" y="2164559"/>
            <a:ext cx="1737932" cy="1033354"/>
          </a:xfrm>
          <a:prstGeom prst="rect">
            <a:avLst/>
          </a:prstGeom>
          <a:noFill/>
          <a:ln>
            <a:noFill/>
          </a:ln>
        </p:spPr>
        <p:txBody>
          <a:bodyPr spcFirstLastPara="1" wrap="square" lIns="0" tIns="25400" rIns="0" bIns="25400" anchor="ctr" anchorCtr="0">
            <a:noAutofit/>
          </a:bodyPr>
          <a:lstStyle/>
          <a:p>
            <a:pPr lvl="0" algn="ctr">
              <a:lnSpc>
                <a:spcPct val="90000"/>
              </a:lnSpc>
              <a:buClr>
                <a:srgbClr val="000000"/>
              </a:buClr>
              <a:buSzPts val="2000"/>
            </a:pPr>
            <a:r>
              <a:rPr lang="en-US" sz="2400" b="1" i="0" u="none" strike="noStrike" cap="none" dirty="0">
                <a:solidFill>
                  <a:srgbClr val="0070C0"/>
                </a:solidFill>
                <a:latin typeface="Calibri"/>
                <a:ea typeface="Calibri"/>
                <a:cs typeface="Calibri"/>
                <a:sym typeface="Calibri"/>
              </a:rPr>
              <a:t>Copy Data</a:t>
            </a:r>
          </a:p>
          <a:p>
            <a:pPr lvl="0" algn="ctr">
              <a:lnSpc>
                <a:spcPct val="90000"/>
              </a:lnSpc>
              <a:buClr>
                <a:srgbClr val="000000"/>
              </a:buClr>
              <a:buSzPts val="2000"/>
            </a:pPr>
            <a:r>
              <a:rPr lang="en-US" sz="2400" b="1" dirty="0">
                <a:solidFill>
                  <a:srgbClr val="0070C0"/>
                </a:solidFill>
                <a:latin typeface="Calibri"/>
                <a:ea typeface="Arial"/>
                <a:cs typeface="Arial"/>
                <a:sym typeface="Calibri"/>
              </a:rPr>
              <a:t>Virtualization</a:t>
            </a:r>
            <a:endParaRPr lang="en-US" sz="2400" dirty="0">
              <a:solidFill>
                <a:srgbClr val="0070C0"/>
              </a:solidFill>
              <a:ea typeface="Arial"/>
              <a:cs typeface="Arial"/>
              <a:sym typeface="Arial"/>
            </a:endParaRPr>
          </a:p>
          <a:p>
            <a:pPr lvl="0" algn="ctr">
              <a:lnSpc>
                <a:spcPct val="90000"/>
              </a:lnSpc>
              <a:spcBef>
                <a:spcPts val="700"/>
              </a:spcBef>
              <a:buClr>
                <a:srgbClr val="000000"/>
              </a:buClr>
              <a:buSzPts val="2000"/>
            </a:pPr>
            <a:r>
              <a:rPr lang="en-US" sz="2400" b="1" dirty="0">
                <a:solidFill>
                  <a:srgbClr val="0070C0"/>
                </a:solidFill>
                <a:latin typeface="Calibri"/>
                <a:ea typeface="Calibri"/>
                <a:cs typeface="Calibri"/>
                <a:sym typeface="Calibri"/>
              </a:rPr>
              <a:t>(C</a:t>
            </a:r>
            <a:r>
              <a:rPr lang="en-US" sz="2400" b="1" i="0" u="none" strike="noStrike" cap="none" dirty="0">
                <a:solidFill>
                  <a:srgbClr val="0070C0"/>
                </a:solidFill>
                <a:latin typeface="Calibri"/>
                <a:ea typeface="Calibri"/>
                <a:cs typeface="Calibri"/>
                <a:sym typeface="Calibri"/>
              </a:rPr>
              <a:t>DV)</a:t>
            </a:r>
            <a:endParaRPr sz="2400" b="1" i="0" u="none" strike="noStrike" cap="none" dirty="0">
              <a:solidFill>
                <a:srgbClr val="0070C0"/>
              </a:solidFill>
              <a:latin typeface="Calibri"/>
              <a:ea typeface="Calibri"/>
              <a:cs typeface="Calibri"/>
              <a:sym typeface="Calibri"/>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2027" y="2066874"/>
            <a:ext cx="1123950" cy="12287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1057" y="2066874"/>
            <a:ext cx="1123950" cy="1228725"/>
          </a:xfrm>
          <a:prstGeom prst="rect">
            <a:avLst/>
          </a:prstGeom>
        </p:spPr>
      </p:pic>
      <p:sp>
        <p:nvSpPr>
          <p:cNvPr id="18" name="TextBox 17">
            <a:extLst>
              <a:ext uri="{FF2B5EF4-FFF2-40B4-BE49-F238E27FC236}">
                <a16:creationId xmlns:a16="http://schemas.microsoft.com/office/drawing/2014/main" id="{C0683D90-459A-4FA8-B031-DC0189F6C1D1}"/>
              </a:ext>
            </a:extLst>
          </p:cNvPr>
          <p:cNvSpPr txBox="1"/>
          <p:nvPr/>
        </p:nvSpPr>
        <p:spPr>
          <a:xfrm>
            <a:off x="3357160" y="1348969"/>
            <a:ext cx="4548040" cy="369332"/>
          </a:xfrm>
          <a:prstGeom prst="rect">
            <a:avLst/>
          </a:prstGeom>
          <a:noFill/>
        </p:spPr>
        <p:txBody>
          <a:bodyPr wrap="none" rtlCol="0">
            <a:spAutoFit/>
          </a:bodyPr>
          <a:lstStyle/>
          <a:p>
            <a:r>
              <a:rPr lang="en-US" b="1" dirty="0">
                <a:solidFill>
                  <a:srgbClr val="0167C1"/>
                </a:solidFill>
                <a:latin typeface="Avenir LT 65 Medium" panose="02000603020000020003" pitchFamily="2" charset="0"/>
              </a:rPr>
              <a:t>Capacity savings driving 80% lower costs</a:t>
            </a:r>
          </a:p>
        </p:txBody>
      </p:sp>
    </p:spTree>
    <p:extLst>
      <p:ext uri="{BB962C8B-B14F-4D97-AF65-F5344CB8AC3E}">
        <p14:creationId xmlns:p14="http://schemas.microsoft.com/office/powerpoint/2010/main" val="371667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BC90B-24A1-4CD5-B0FD-15C4F7D5081F}"/>
              </a:ext>
            </a:extLst>
          </p:cNvPr>
          <p:cNvSpPr>
            <a:spLocks noGrp="1"/>
          </p:cNvSpPr>
          <p:nvPr>
            <p:ph type="title"/>
          </p:nvPr>
        </p:nvSpPr>
        <p:spPr/>
        <p:txBody>
          <a:bodyPr/>
          <a:lstStyle/>
          <a:p>
            <a:r>
              <a:rPr lang="en-US" dirty="0">
                <a:solidFill>
                  <a:schemeClr val="tx1"/>
                </a:solidFill>
                <a:latin typeface="Avenir LT Std 65 Medium" panose="020B0603020203020204" pitchFamily="34" charset="0"/>
              </a:rPr>
              <a:t>Introducing </a:t>
            </a:r>
            <a:r>
              <a:rPr lang="en-US" dirty="0">
                <a:solidFill>
                  <a:srgbClr val="0070C0"/>
                </a:solidFill>
                <a:latin typeface="Avenir LT Std 65 Medium" panose="020B0603020203020204" pitchFamily="34" charset="0"/>
              </a:rPr>
              <a:t>restorVault</a:t>
            </a:r>
            <a:endParaRPr lang="en-US" dirty="0"/>
          </a:p>
        </p:txBody>
      </p:sp>
      <p:sp>
        <p:nvSpPr>
          <p:cNvPr id="3" name="Text Placeholder 2">
            <a:extLst>
              <a:ext uri="{FF2B5EF4-FFF2-40B4-BE49-F238E27FC236}">
                <a16:creationId xmlns:a16="http://schemas.microsoft.com/office/drawing/2014/main" id="{9F2B5AF9-461D-4F72-B635-0E24CF9A60FD}"/>
              </a:ext>
            </a:extLst>
          </p:cNvPr>
          <p:cNvSpPr>
            <a:spLocks noGrp="1"/>
          </p:cNvSpPr>
          <p:nvPr>
            <p:ph type="body" sz="quarter" idx="10"/>
          </p:nvPr>
        </p:nvSpPr>
        <p:spPr>
          <a:xfrm>
            <a:off x="289560" y="1809591"/>
            <a:ext cx="5664830" cy="4198938"/>
          </a:xfrm>
        </p:spPr>
        <p:txBody>
          <a:bodyPr>
            <a:normAutofit/>
          </a:bodyPr>
          <a:lstStyle/>
          <a:p>
            <a:pPr marL="50800" indent="0">
              <a:buNone/>
            </a:pPr>
            <a:r>
              <a:rPr lang="en-US" sz="2800" dirty="0"/>
              <a:t>restorVault is a cloud storage company focused on retaining and protecting compliance data. </a:t>
            </a:r>
          </a:p>
        </p:txBody>
      </p:sp>
      <p:sp>
        <p:nvSpPr>
          <p:cNvPr id="7" name="Text Placeholder 6">
            <a:extLst>
              <a:ext uri="{FF2B5EF4-FFF2-40B4-BE49-F238E27FC236}">
                <a16:creationId xmlns:a16="http://schemas.microsoft.com/office/drawing/2014/main" id="{43B900FF-AB1D-499F-8A16-58CFACC6B269}"/>
              </a:ext>
            </a:extLst>
          </p:cNvPr>
          <p:cNvSpPr>
            <a:spLocks noGrp="1"/>
          </p:cNvSpPr>
          <p:nvPr>
            <p:ph type="body" sz="quarter" idx="11"/>
          </p:nvPr>
        </p:nvSpPr>
        <p:spPr>
          <a:xfrm>
            <a:off x="6237612" y="1809591"/>
            <a:ext cx="5664831" cy="2267109"/>
          </a:xfrm>
        </p:spPr>
        <p:txBody>
          <a:bodyPr>
            <a:normAutofit/>
          </a:bodyPr>
          <a:lstStyle/>
          <a:p>
            <a:pPr marL="50800" indent="0">
              <a:buNone/>
            </a:pPr>
            <a:r>
              <a:rPr lang="en-US" sz="2800" dirty="0"/>
              <a:t>Our solution provides superior protection, ultra-fast recovery, and on-demand access while reducing on-prem and cloud storage costs up to 80%.</a:t>
            </a:r>
          </a:p>
        </p:txBody>
      </p:sp>
      <p:pic>
        <p:nvPicPr>
          <p:cNvPr id="8" name="Picture 7">
            <a:extLst>
              <a:ext uri="{FF2B5EF4-FFF2-40B4-BE49-F238E27FC236}">
                <a16:creationId xmlns:a16="http://schemas.microsoft.com/office/drawing/2014/main" id="{AB3751D6-3DE0-44CA-9E3C-43C00B947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183" y="3429000"/>
            <a:ext cx="3779584" cy="2428097"/>
          </a:xfrm>
          <a:prstGeom prst="rect">
            <a:avLst/>
          </a:prstGeom>
        </p:spPr>
      </p:pic>
      <p:sp>
        <p:nvSpPr>
          <p:cNvPr id="4" name="Rectangle 3">
            <a:extLst>
              <a:ext uri="{FF2B5EF4-FFF2-40B4-BE49-F238E27FC236}">
                <a16:creationId xmlns:a16="http://schemas.microsoft.com/office/drawing/2014/main" id="{04C4FB49-4076-42D8-BC08-5FA014EA879C}"/>
              </a:ext>
            </a:extLst>
          </p:cNvPr>
          <p:cNvSpPr/>
          <p:nvPr/>
        </p:nvSpPr>
        <p:spPr>
          <a:xfrm>
            <a:off x="6110927" y="5210766"/>
            <a:ext cx="5918200" cy="646331"/>
          </a:xfrm>
          <a:prstGeom prst="rect">
            <a:avLst/>
          </a:prstGeom>
        </p:spPr>
        <p:txBody>
          <a:bodyPr wrap="square">
            <a:spAutoFit/>
          </a:bodyPr>
          <a:lstStyle/>
          <a:p>
            <a:pPr marL="50800" indent="0">
              <a:buNone/>
            </a:pPr>
            <a:r>
              <a:rPr lang="en-US" sz="3600" dirty="0">
                <a:solidFill>
                  <a:schemeClr val="tx1">
                    <a:lumMod val="65000"/>
                    <a:lumOff val="35000"/>
                  </a:schemeClr>
                </a:solidFill>
              </a:rPr>
              <a:t>Compliance Assured</a:t>
            </a:r>
          </a:p>
        </p:txBody>
      </p:sp>
    </p:spTree>
    <p:extLst>
      <p:ext uri="{BB962C8B-B14F-4D97-AF65-F5344CB8AC3E}">
        <p14:creationId xmlns:p14="http://schemas.microsoft.com/office/powerpoint/2010/main" val="3055658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15" name="Picture 14">
            <a:extLst>
              <a:ext uri="{FF2B5EF4-FFF2-40B4-BE49-F238E27FC236}">
                <a16:creationId xmlns:a16="http://schemas.microsoft.com/office/drawing/2014/main" id="{6B527102-58AD-42D9-808C-F34D68980C9B}"/>
              </a:ext>
            </a:extLst>
          </p:cNvPr>
          <p:cNvPicPr>
            <a:picLocks noChangeAspect="1"/>
          </p:cNvPicPr>
          <p:nvPr/>
        </p:nvPicPr>
        <p:blipFill>
          <a:blip r:embed="rId3"/>
          <a:stretch>
            <a:fillRect/>
          </a:stretch>
        </p:blipFill>
        <p:spPr>
          <a:xfrm>
            <a:off x="6147527" y="1377226"/>
            <a:ext cx="5713704" cy="3549613"/>
          </a:xfrm>
          <a:prstGeom prst="rect">
            <a:avLst/>
          </a:prstGeom>
        </p:spPr>
      </p:pic>
      <p:pic>
        <p:nvPicPr>
          <p:cNvPr id="13" name="Picture 12">
            <a:extLst>
              <a:ext uri="{FF2B5EF4-FFF2-40B4-BE49-F238E27FC236}">
                <a16:creationId xmlns:a16="http://schemas.microsoft.com/office/drawing/2014/main" id="{D1A86BA2-25AE-420F-A5A5-17A7AF4D4981}"/>
              </a:ext>
            </a:extLst>
          </p:cNvPr>
          <p:cNvPicPr>
            <a:picLocks noChangeAspect="1"/>
          </p:cNvPicPr>
          <p:nvPr/>
        </p:nvPicPr>
        <p:blipFill>
          <a:blip r:embed="rId4"/>
          <a:stretch>
            <a:fillRect/>
          </a:stretch>
        </p:blipFill>
        <p:spPr>
          <a:xfrm>
            <a:off x="139702" y="1390875"/>
            <a:ext cx="5904772" cy="4288729"/>
          </a:xfrm>
          <a:prstGeom prst="rect">
            <a:avLst/>
          </a:prstGeom>
          <a:ln>
            <a:solidFill>
              <a:schemeClr val="tx1">
                <a:lumMod val="75000"/>
                <a:lumOff val="25000"/>
              </a:schemeClr>
            </a:solidFill>
          </a:ln>
        </p:spPr>
      </p:pic>
      <p:sp>
        <p:nvSpPr>
          <p:cNvPr id="244" name="Google Shape;244;p11"/>
          <p:cNvSpPr txBox="1"/>
          <p:nvPr/>
        </p:nvSpPr>
        <p:spPr>
          <a:xfrm>
            <a:off x="0" y="6242447"/>
            <a:ext cx="12191999" cy="615553"/>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Arial"/>
              <a:ea typeface="Arial"/>
              <a:cs typeface="Arial"/>
              <a:sym typeface="Arial"/>
            </a:endParaRPr>
          </a:p>
        </p:txBody>
      </p:sp>
      <p:pic>
        <p:nvPicPr>
          <p:cNvPr id="245" name="Google Shape;245;p11"/>
          <p:cNvPicPr preferRelativeResize="0"/>
          <p:nvPr/>
        </p:nvPicPr>
        <p:blipFill rotWithShape="1">
          <a:blip r:embed="rId5">
            <a:alphaModFix/>
          </a:blip>
          <a:srcRect/>
          <a:stretch/>
        </p:blipFill>
        <p:spPr>
          <a:xfrm>
            <a:off x="195916" y="6242447"/>
            <a:ext cx="1828800" cy="548853"/>
          </a:xfrm>
          <a:prstGeom prst="rect">
            <a:avLst/>
          </a:prstGeom>
          <a:noFill/>
          <a:ln>
            <a:noFill/>
          </a:ln>
        </p:spPr>
      </p:pic>
      <p:cxnSp>
        <p:nvCxnSpPr>
          <p:cNvPr id="247" name="Google Shape;247;p11"/>
          <p:cNvCxnSpPr/>
          <p:nvPr/>
        </p:nvCxnSpPr>
        <p:spPr>
          <a:xfrm>
            <a:off x="289560" y="1058794"/>
            <a:ext cx="11612880" cy="0"/>
          </a:xfrm>
          <a:prstGeom prst="straightConnector1">
            <a:avLst/>
          </a:prstGeom>
          <a:noFill/>
          <a:ln w="34925" cap="flat" cmpd="sng">
            <a:solidFill>
              <a:schemeClr val="accent1"/>
            </a:solidFill>
            <a:prstDash val="solid"/>
            <a:miter lim="800000"/>
            <a:headEnd type="none" w="sm" len="sm"/>
            <a:tailEnd type="none" w="sm" len="sm"/>
          </a:ln>
        </p:spPr>
      </p:cxnSp>
      <p:sp>
        <p:nvSpPr>
          <p:cNvPr id="5" name="Title 4">
            <a:extLst>
              <a:ext uri="{FF2B5EF4-FFF2-40B4-BE49-F238E27FC236}">
                <a16:creationId xmlns:a16="http://schemas.microsoft.com/office/drawing/2014/main" id="{D0403E74-C318-476E-8CE7-4D60407771B6}"/>
              </a:ext>
            </a:extLst>
          </p:cNvPr>
          <p:cNvSpPr>
            <a:spLocks noGrp="1"/>
          </p:cNvSpPr>
          <p:nvPr>
            <p:ph type="title"/>
          </p:nvPr>
        </p:nvSpPr>
        <p:spPr/>
        <p:txBody>
          <a:bodyPr>
            <a:normAutofit/>
          </a:bodyPr>
          <a:lstStyle/>
          <a:p>
            <a:r>
              <a:rPr lang="en-US" dirty="0">
                <a:sym typeface="Arial"/>
              </a:rPr>
              <a:t>Lower storage, backup and copy data costs</a:t>
            </a:r>
            <a:endParaRPr lang="en-US" dirty="0"/>
          </a:p>
        </p:txBody>
      </p:sp>
      <p:sp>
        <p:nvSpPr>
          <p:cNvPr id="9" name="TextBox 8">
            <a:extLst>
              <a:ext uri="{FF2B5EF4-FFF2-40B4-BE49-F238E27FC236}">
                <a16:creationId xmlns:a16="http://schemas.microsoft.com/office/drawing/2014/main" id="{65E6B956-1BDD-4534-833F-DA339C1DCB9C}"/>
              </a:ext>
            </a:extLst>
          </p:cNvPr>
          <p:cNvSpPr txBox="1"/>
          <p:nvPr/>
        </p:nvSpPr>
        <p:spPr>
          <a:xfrm>
            <a:off x="1377978" y="4340325"/>
            <a:ext cx="1507143" cy="600164"/>
          </a:xfrm>
          <a:prstGeom prst="rect">
            <a:avLst/>
          </a:prstGeom>
          <a:noFill/>
        </p:spPr>
        <p:txBody>
          <a:bodyPr wrap="none" rtlCol="0">
            <a:spAutoFit/>
          </a:bodyPr>
          <a:lstStyle/>
          <a:p>
            <a:pPr algn="ctr"/>
            <a:r>
              <a:rPr lang="en-US" sz="1100" dirty="0"/>
              <a:t>Expect extra charges</a:t>
            </a:r>
          </a:p>
          <a:p>
            <a:pPr algn="ctr"/>
            <a:r>
              <a:rPr lang="en-US" sz="1100" dirty="0"/>
              <a:t>for data in and out</a:t>
            </a:r>
          </a:p>
          <a:p>
            <a:pPr algn="ctr"/>
            <a:r>
              <a:rPr lang="en-US" sz="1100" dirty="0"/>
              <a:t>above a threshold</a:t>
            </a:r>
          </a:p>
        </p:txBody>
      </p:sp>
      <p:sp>
        <p:nvSpPr>
          <p:cNvPr id="11" name="TextBox 10">
            <a:extLst>
              <a:ext uri="{FF2B5EF4-FFF2-40B4-BE49-F238E27FC236}">
                <a16:creationId xmlns:a16="http://schemas.microsoft.com/office/drawing/2014/main" id="{EE5B2004-8A7E-4A35-8C51-39E1C71DA645}"/>
              </a:ext>
            </a:extLst>
          </p:cNvPr>
          <p:cNvSpPr txBox="1"/>
          <p:nvPr/>
        </p:nvSpPr>
        <p:spPr>
          <a:xfrm>
            <a:off x="4123400" y="4424963"/>
            <a:ext cx="1116010" cy="430887"/>
          </a:xfrm>
          <a:prstGeom prst="rect">
            <a:avLst/>
          </a:prstGeom>
          <a:noFill/>
        </p:spPr>
        <p:txBody>
          <a:bodyPr wrap="none" rtlCol="0">
            <a:spAutoFit/>
          </a:bodyPr>
          <a:lstStyle/>
          <a:p>
            <a:pPr algn="ctr"/>
            <a:r>
              <a:rPr lang="en-US" sz="1100" dirty="0"/>
              <a:t>Unlimited</a:t>
            </a:r>
          </a:p>
          <a:p>
            <a:pPr algn="ctr"/>
            <a:r>
              <a:rPr lang="en-US" sz="1100" dirty="0"/>
              <a:t>data in and out</a:t>
            </a:r>
          </a:p>
        </p:txBody>
      </p:sp>
      <p:sp>
        <p:nvSpPr>
          <p:cNvPr id="8" name="TextBox 7">
            <a:extLst>
              <a:ext uri="{FF2B5EF4-FFF2-40B4-BE49-F238E27FC236}">
                <a16:creationId xmlns:a16="http://schemas.microsoft.com/office/drawing/2014/main" id="{20623761-B843-44EF-ABAC-E912D423ABC4}"/>
              </a:ext>
            </a:extLst>
          </p:cNvPr>
          <p:cNvSpPr txBox="1"/>
          <p:nvPr/>
        </p:nvSpPr>
        <p:spPr>
          <a:xfrm>
            <a:off x="8872400" y="5213062"/>
            <a:ext cx="2988832" cy="369332"/>
          </a:xfrm>
          <a:prstGeom prst="rect">
            <a:avLst/>
          </a:prstGeom>
          <a:noFill/>
          <a:ln>
            <a:noFill/>
          </a:ln>
        </p:spPr>
        <p:txBody>
          <a:bodyPr wrap="none" rtlCol="0">
            <a:spAutoFit/>
          </a:bodyPr>
          <a:lstStyle/>
          <a:p>
            <a:r>
              <a:rPr lang="en-US" b="1" dirty="0">
                <a:solidFill>
                  <a:srgbClr val="0167C1"/>
                </a:solidFill>
              </a:rPr>
              <a:t>5-YEAR SAVINGS $50,000</a:t>
            </a:r>
          </a:p>
        </p:txBody>
      </p:sp>
      <p:sp>
        <p:nvSpPr>
          <p:cNvPr id="14" name="TextBox 13">
            <a:extLst>
              <a:ext uri="{FF2B5EF4-FFF2-40B4-BE49-F238E27FC236}">
                <a16:creationId xmlns:a16="http://schemas.microsoft.com/office/drawing/2014/main" id="{0273A70E-36D1-4E3B-969E-B63CEED96281}"/>
              </a:ext>
            </a:extLst>
          </p:cNvPr>
          <p:cNvSpPr txBox="1"/>
          <p:nvPr/>
        </p:nvSpPr>
        <p:spPr>
          <a:xfrm>
            <a:off x="3967107" y="2410084"/>
            <a:ext cx="1428596" cy="584775"/>
          </a:xfrm>
          <a:prstGeom prst="rect">
            <a:avLst/>
          </a:prstGeom>
          <a:noFill/>
        </p:spPr>
        <p:txBody>
          <a:bodyPr wrap="none" rtlCol="0">
            <a:spAutoFit/>
          </a:bodyPr>
          <a:lstStyle/>
          <a:p>
            <a:pPr algn="ctr"/>
            <a:r>
              <a:rPr lang="en-US" sz="1600" b="1" dirty="0">
                <a:solidFill>
                  <a:srgbClr val="000000"/>
                </a:solidFill>
              </a:rPr>
              <a:t>44% saving</a:t>
            </a:r>
          </a:p>
          <a:p>
            <a:pPr algn="ctr"/>
            <a:r>
              <a:rPr lang="en-US" sz="1600" b="1" dirty="0">
                <a:solidFill>
                  <a:srgbClr val="000000"/>
                </a:solidFill>
              </a:rPr>
              <a:t>this example</a:t>
            </a:r>
          </a:p>
        </p:txBody>
      </p:sp>
    </p:spTree>
    <p:extLst>
      <p:ext uri="{BB962C8B-B14F-4D97-AF65-F5344CB8AC3E}">
        <p14:creationId xmlns:p14="http://schemas.microsoft.com/office/powerpoint/2010/main" val="289592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latin typeface="Avenir LT Std 65 Medium" panose="020B0603020203020204" pitchFamily="34" charset="0"/>
              </a:rPr>
              <a:t>ECM Before and After restorVault (with Local Backup)</a:t>
            </a:r>
          </a:p>
        </p:txBody>
      </p:sp>
      <p:sp>
        <p:nvSpPr>
          <p:cNvPr id="52" name="TextBox 51">
            <a:extLst>
              <a:ext uri="{FF2B5EF4-FFF2-40B4-BE49-F238E27FC236}">
                <a16:creationId xmlns:a16="http://schemas.microsoft.com/office/drawing/2014/main" id="{7E3F65FC-D2BC-479D-858E-2E98752632D1}"/>
              </a:ext>
            </a:extLst>
          </p:cNvPr>
          <p:cNvSpPr txBox="1"/>
          <p:nvPr/>
        </p:nvSpPr>
        <p:spPr>
          <a:xfrm>
            <a:off x="6627398" y="3686140"/>
            <a:ext cx="811441" cy="600164"/>
          </a:xfrm>
          <a:prstGeom prst="rect">
            <a:avLst/>
          </a:prstGeom>
          <a:noFill/>
        </p:spPr>
        <p:txBody>
          <a:bodyPr wrap="none" rtlCol="0">
            <a:spAutoFit/>
          </a:bodyPr>
          <a:lstStyle/>
          <a:p>
            <a:pPr algn="ctr"/>
            <a:r>
              <a:rPr lang="en-US" sz="1050" dirty="0">
                <a:latin typeface="Avenir LT Std 65 Medium" panose="020B0603020203020204" pitchFamily="34" charset="0"/>
              </a:rPr>
              <a:t>PRIMARY</a:t>
            </a:r>
          </a:p>
          <a:p>
            <a:pPr algn="ctr"/>
            <a:r>
              <a:rPr lang="en-US" sz="1200" dirty="0">
                <a:latin typeface="Avenir LT Std 65 Medium" panose="020B0603020203020204" pitchFamily="34" charset="0"/>
              </a:rPr>
              <a:t>ECM</a:t>
            </a:r>
          </a:p>
          <a:p>
            <a:pPr algn="ctr"/>
            <a:r>
              <a:rPr lang="en-US" sz="1050" dirty="0">
                <a:latin typeface="Avenir LT Std 65 Medium" panose="020B0603020203020204" pitchFamily="34" charset="0"/>
              </a:rPr>
              <a:t>STORAGE</a:t>
            </a:r>
          </a:p>
        </p:txBody>
      </p:sp>
      <p:pic>
        <p:nvPicPr>
          <p:cNvPr id="53" name="Picture 52">
            <a:extLst>
              <a:ext uri="{FF2B5EF4-FFF2-40B4-BE49-F238E27FC236}">
                <a16:creationId xmlns:a16="http://schemas.microsoft.com/office/drawing/2014/main" id="{1CE47A16-667B-41A9-A357-ADF286D26B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845315" y="3133916"/>
            <a:ext cx="397288" cy="507873"/>
          </a:xfrm>
          <a:prstGeom prst="rect">
            <a:avLst/>
          </a:prstGeom>
        </p:spPr>
      </p:pic>
      <p:pic>
        <p:nvPicPr>
          <p:cNvPr id="22" name="Picture 21"/>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7884564" y="1514132"/>
            <a:ext cx="3138375" cy="2012757"/>
          </a:xfrm>
          <a:prstGeom prst="rect">
            <a:avLst/>
          </a:prstGeom>
        </p:spPr>
      </p:pic>
      <p:sp>
        <p:nvSpPr>
          <p:cNvPr id="89" name="TextBox 88">
            <a:extLst>
              <a:ext uri="{FF2B5EF4-FFF2-40B4-BE49-F238E27FC236}">
                <a16:creationId xmlns:a16="http://schemas.microsoft.com/office/drawing/2014/main" id="{C2FCB6F1-27EA-4037-A936-0093DA62AAC4}"/>
              </a:ext>
            </a:extLst>
          </p:cNvPr>
          <p:cNvSpPr txBox="1"/>
          <p:nvPr/>
        </p:nvSpPr>
        <p:spPr>
          <a:xfrm>
            <a:off x="9560256" y="3686140"/>
            <a:ext cx="466794" cy="246221"/>
          </a:xfrm>
          <a:prstGeom prst="rect">
            <a:avLst/>
          </a:prstGeom>
          <a:noFill/>
        </p:spPr>
        <p:txBody>
          <a:bodyPr wrap="none" rtlCol="0">
            <a:spAutoFit/>
          </a:bodyPr>
          <a:lstStyle/>
          <a:p>
            <a:r>
              <a:rPr lang="en-US" sz="1000" dirty="0">
                <a:latin typeface="Avenir LT Std 65 Medium" panose="020B0603020203020204" pitchFamily="34" charset="0"/>
              </a:rPr>
              <a:t>WEB</a:t>
            </a:r>
            <a:endParaRPr lang="en-US" sz="1200" dirty="0">
              <a:latin typeface="Avenir LT Std 65 Medium" panose="020B0603020203020204" pitchFamily="34" charset="0"/>
            </a:endParaRPr>
          </a:p>
        </p:txBody>
      </p:sp>
      <p:sp>
        <p:nvSpPr>
          <p:cNvPr id="90" name="TextBox 89">
            <a:extLst>
              <a:ext uri="{FF2B5EF4-FFF2-40B4-BE49-F238E27FC236}">
                <a16:creationId xmlns:a16="http://schemas.microsoft.com/office/drawing/2014/main" id="{EF7BDEA6-C777-4865-8B75-93F96C9A656D}"/>
              </a:ext>
            </a:extLst>
          </p:cNvPr>
          <p:cNvSpPr txBox="1"/>
          <p:nvPr/>
        </p:nvSpPr>
        <p:spPr>
          <a:xfrm>
            <a:off x="10074489" y="3686140"/>
            <a:ext cx="755335" cy="246221"/>
          </a:xfrm>
          <a:prstGeom prst="rect">
            <a:avLst/>
          </a:prstGeom>
          <a:noFill/>
        </p:spPr>
        <p:txBody>
          <a:bodyPr wrap="none" rtlCol="0">
            <a:spAutoFit/>
          </a:bodyPr>
          <a:lstStyle/>
          <a:p>
            <a:pPr algn="ctr"/>
            <a:r>
              <a:rPr lang="en-US" sz="1000" dirty="0">
                <a:latin typeface="Avenir LT Std 65 Medium" panose="020B0603020203020204" pitchFamily="34" charset="0"/>
              </a:rPr>
              <a:t>QA / DEV</a:t>
            </a:r>
          </a:p>
        </p:txBody>
      </p:sp>
      <p:sp>
        <p:nvSpPr>
          <p:cNvPr id="91" name="Content Placeholder 4">
            <a:extLst>
              <a:ext uri="{FF2B5EF4-FFF2-40B4-BE49-F238E27FC236}">
                <a16:creationId xmlns:a16="http://schemas.microsoft.com/office/drawing/2014/main" id="{D8C8679B-26AB-4E00-9E4A-6E40160B3FC1}"/>
              </a:ext>
            </a:extLst>
          </p:cNvPr>
          <p:cNvSpPr txBox="1">
            <a:spLocks/>
          </p:cNvSpPr>
          <p:nvPr/>
        </p:nvSpPr>
        <p:spPr>
          <a:xfrm>
            <a:off x="6694369" y="1227851"/>
            <a:ext cx="2623739" cy="41347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0" dirty="0">
                <a:solidFill>
                  <a:srgbClr val="0167C1"/>
                </a:solidFill>
                <a:latin typeface="Avenir LT Std 55 Roman" panose="020B0703020203020204" pitchFamily="34" charset="0"/>
              </a:rPr>
              <a:t>AFTER</a:t>
            </a:r>
          </a:p>
        </p:txBody>
      </p:sp>
      <p:sp>
        <p:nvSpPr>
          <p:cNvPr id="104" name="TextBox 103">
            <a:extLst>
              <a:ext uri="{FF2B5EF4-FFF2-40B4-BE49-F238E27FC236}">
                <a16:creationId xmlns:a16="http://schemas.microsoft.com/office/drawing/2014/main" id="{8306E84D-E114-413D-9017-D5C6105AA2EE}"/>
              </a:ext>
            </a:extLst>
          </p:cNvPr>
          <p:cNvSpPr txBox="1"/>
          <p:nvPr/>
        </p:nvSpPr>
        <p:spPr>
          <a:xfrm>
            <a:off x="8753411" y="3686140"/>
            <a:ext cx="801823" cy="246221"/>
          </a:xfrm>
          <a:prstGeom prst="rect">
            <a:avLst/>
          </a:prstGeom>
          <a:noFill/>
        </p:spPr>
        <p:txBody>
          <a:bodyPr wrap="none" rtlCol="0">
            <a:spAutoFit/>
          </a:bodyPr>
          <a:lstStyle/>
          <a:p>
            <a:r>
              <a:rPr lang="en-US" sz="1000" dirty="0">
                <a:latin typeface="Avenir LT Std 65 Medium" panose="020B0603020203020204" pitchFamily="34" charset="0"/>
              </a:rPr>
              <a:t>TRAINING</a:t>
            </a:r>
          </a:p>
        </p:txBody>
      </p:sp>
      <p:sp>
        <p:nvSpPr>
          <p:cNvPr id="84" name="Rounded Rectangle 40">
            <a:extLst>
              <a:ext uri="{FF2B5EF4-FFF2-40B4-BE49-F238E27FC236}">
                <a16:creationId xmlns:a16="http://schemas.microsoft.com/office/drawing/2014/main" id="{8E2B205C-B2D1-47CD-8D7D-42EDA8493208}"/>
              </a:ext>
            </a:extLst>
          </p:cNvPr>
          <p:cNvSpPr/>
          <p:nvPr/>
        </p:nvSpPr>
        <p:spPr>
          <a:xfrm>
            <a:off x="6442738" y="1143001"/>
            <a:ext cx="5222392" cy="3453790"/>
          </a:xfrm>
          <a:prstGeom prst="roundRect">
            <a:avLst>
              <a:gd name="adj" fmla="val 5245"/>
            </a:avLst>
          </a:prstGeom>
          <a:no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94B40C6D-075F-48A8-92D3-54B286382E4A}"/>
              </a:ext>
            </a:extLst>
          </p:cNvPr>
          <p:cNvSpPr txBox="1"/>
          <p:nvPr/>
        </p:nvSpPr>
        <p:spPr>
          <a:xfrm>
            <a:off x="8330958" y="3686140"/>
            <a:ext cx="365806" cy="253916"/>
          </a:xfrm>
          <a:prstGeom prst="rect">
            <a:avLst/>
          </a:prstGeom>
          <a:noFill/>
        </p:spPr>
        <p:txBody>
          <a:bodyPr wrap="none" rtlCol="0">
            <a:spAutoFit/>
          </a:bodyPr>
          <a:lstStyle/>
          <a:p>
            <a:r>
              <a:rPr lang="en-US" sz="1050" dirty="0">
                <a:latin typeface="Avenir LT Std 65 Medium" panose="020B0603020203020204" pitchFamily="34" charset="0"/>
              </a:rPr>
              <a:t>DR</a:t>
            </a:r>
          </a:p>
        </p:txBody>
      </p:sp>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08805" y="4019863"/>
            <a:ext cx="366779" cy="366779"/>
          </a:xfrm>
          <a:prstGeom prst="rect">
            <a:avLst/>
          </a:prstGeom>
        </p:spPr>
      </p:pic>
      <p:pic>
        <p:nvPicPr>
          <p:cNvPr id="72" name="Picture 7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55036" y="4019863"/>
            <a:ext cx="366779" cy="366779"/>
          </a:xfrm>
          <a:prstGeom prst="rect">
            <a:avLst/>
          </a:prstGeom>
        </p:spPr>
      </p:pic>
      <p:pic>
        <p:nvPicPr>
          <p:cNvPr id="73" name="Picture 7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76883" y="4018466"/>
            <a:ext cx="366779" cy="366779"/>
          </a:xfrm>
          <a:prstGeom prst="rect">
            <a:avLst/>
          </a:prstGeom>
        </p:spPr>
      </p:pic>
      <p:pic>
        <p:nvPicPr>
          <p:cNvPr id="75" name="Picture 7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51697" y="4011067"/>
            <a:ext cx="366779" cy="366779"/>
          </a:xfrm>
          <a:prstGeom prst="rect">
            <a:avLst/>
          </a:prstGeom>
        </p:spPr>
      </p:pic>
      <p:sp>
        <p:nvSpPr>
          <p:cNvPr id="5" name="Rectangle 4">
            <a:extLst>
              <a:ext uri="{FF2B5EF4-FFF2-40B4-BE49-F238E27FC236}">
                <a16:creationId xmlns:a16="http://schemas.microsoft.com/office/drawing/2014/main" id="{2CBCEB8F-C43D-4913-98A3-0F240CE5606C}"/>
              </a:ext>
            </a:extLst>
          </p:cNvPr>
          <p:cNvSpPr/>
          <p:nvPr/>
        </p:nvSpPr>
        <p:spPr>
          <a:xfrm>
            <a:off x="9179752" y="2014612"/>
            <a:ext cx="498855" cy="769441"/>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a:t>
            </a:r>
          </a:p>
        </p:txBody>
      </p:sp>
      <p:pic>
        <p:nvPicPr>
          <p:cNvPr id="65" name="Picture 64">
            <a:extLst>
              <a:ext uri="{FF2B5EF4-FFF2-40B4-BE49-F238E27FC236}">
                <a16:creationId xmlns:a16="http://schemas.microsoft.com/office/drawing/2014/main" id="{3BCD7415-790B-4E79-9D24-8763BB1A839F}"/>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922812" y="1513638"/>
            <a:ext cx="3138375" cy="2012757"/>
          </a:xfrm>
          <a:prstGeom prst="rect">
            <a:avLst/>
          </a:prstGeom>
        </p:spPr>
      </p:pic>
      <p:sp>
        <p:nvSpPr>
          <p:cNvPr id="68" name="TextBox 67">
            <a:extLst>
              <a:ext uri="{FF2B5EF4-FFF2-40B4-BE49-F238E27FC236}">
                <a16:creationId xmlns:a16="http://schemas.microsoft.com/office/drawing/2014/main" id="{76010122-5B64-4485-853F-8C02F26AA4E1}"/>
              </a:ext>
            </a:extLst>
          </p:cNvPr>
          <p:cNvSpPr txBox="1"/>
          <p:nvPr/>
        </p:nvSpPr>
        <p:spPr>
          <a:xfrm>
            <a:off x="3598504" y="3686140"/>
            <a:ext cx="466794" cy="246221"/>
          </a:xfrm>
          <a:prstGeom prst="rect">
            <a:avLst/>
          </a:prstGeom>
          <a:noFill/>
        </p:spPr>
        <p:txBody>
          <a:bodyPr wrap="none" rtlCol="0">
            <a:spAutoFit/>
          </a:bodyPr>
          <a:lstStyle/>
          <a:p>
            <a:r>
              <a:rPr lang="en-US" sz="1000" dirty="0">
                <a:latin typeface="Avenir LT Std 65 Medium" panose="020B0603020203020204" pitchFamily="34" charset="0"/>
              </a:rPr>
              <a:t>WEB</a:t>
            </a:r>
            <a:endParaRPr lang="en-US" sz="1200" dirty="0">
              <a:latin typeface="Avenir LT Std 65 Medium" panose="020B0603020203020204" pitchFamily="34" charset="0"/>
            </a:endParaRPr>
          </a:p>
        </p:txBody>
      </p:sp>
      <p:sp>
        <p:nvSpPr>
          <p:cNvPr id="69" name="TextBox 68">
            <a:extLst>
              <a:ext uri="{FF2B5EF4-FFF2-40B4-BE49-F238E27FC236}">
                <a16:creationId xmlns:a16="http://schemas.microsoft.com/office/drawing/2014/main" id="{D45E622F-0F12-40E4-AC4B-DA7FE3DF750A}"/>
              </a:ext>
            </a:extLst>
          </p:cNvPr>
          <p:cNvSpPr txBox="1"/>
          <p:nvPr/>
        </p:nvSpPr>
        <p:spPr>
          <a:xfrm>
            <a:off x="4112737" y="3686140"/>
            <a:ext cx="755335" cy="246221"/>
          </a:xfrm>
          <a:prstGeom prst="rect">
            <a:avLst/>
          </a:prstGeom>
          <a:noFill/>
        </p:spPr>
        <p:txBody>
          <a:bodyPr wrap="none" rtlCol="0">
            <a:spAutoFit/>
          </a:bodyPr>
          <a:lstStyle/>
          <a:p>
            <a:pPr algn="ctr"/>
            <a:r>
              <a:rPr lang="en-US" sz="1000" dirty="0">
                <a:latin typeface="Avenir LT Std 65 Medium" panose="020B0603020203020204" pitchFamily="34" charset="0"/>
              </a:rPr>
              <a:t>QA / DEV</a:t>
            </a:r>
          </a:p>
        </p:txBody>
      </p:sp>
      <p:sp>
        <p:nvSpPr>
          <p:cNvPr id="70" name="Content Placeholder 4">
            <a:extLst>
              <a:ext uri="{FF2B5EF4-FFF2-40B4-BE49-F238E27FC236}">
                <a16:creationId xmlns:a16="http://schemas.microsoft.com/office/drawing/2014/main" id="{495B3BCA-722C-4948-8C63-CC0B9053AE76}"/>
              </a:ext>
            </a:extLst>
          </p:cNvPr>
          <p:cNvSpPr txBox="1">
            <a:spLocks/>
          </p:cNvSpPr>
          <p:nvPr/>
        </p:nvSpPr>
        <p:spPr>
          <a:xfrm>
            <a:off x="732617" y="1227357"/>
            <a:ext cx="2623739" cy="41347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0" dirty="0">
                <a:solidFill>
                  <a:srgbClr val="0167C1"/>
                </a:solidFill>
                <a:latin typeface="Avenir LT Std 55 Roman" panose="020B0703020203020204" pitchFamily="34" charset="0"/>
              </a:rPr>
              <a:t>BEFORE</a:t>
            </a:r>
          </a:p>
        </p:txBody>
      </p:sp>
      <p:sp>
        <p:nvSpPr>
          <p:cNvPr id="77" name="TextBox 76">
            <a:extLst>
              <a:ext uri="{FF2B5EF4-FFF2-40B4-BE49-F238E27FC236}">
                <a16:creationId xmlns:a16="http://schemas.microsoft.com/office/drawing/2014/main" id="{2C287E68-225F-4C80-BA6D-C6AFF512C239}"/>
              </a:ext>
            </a:extLst>
          </p:cNvPr>
          <p:cNvSpPr txBox="1"/>
          <p:nvPr/>
        </p:nvSpPr>
        <p:spPr>
          <a:xfrm>
            <a:off x="2791659" y="3686140"/>
            <a:ext cx="801823" cy="246221"/>
          </a:xfrm>
          <a:prstGeom prst="rect">
            <a:avLst/>
          </a:prstGeom>
          <a:noFill/>
        </p:spPr>
        <p:txBody>
          <a:bodyPr wrap="none" rtlCol="0">
            <a:spAutoFit/>
          </a:bodyPr>
          <a:lstStyle/>
          <a:p>
            <a:r>
              <a:rPr lang="en-US" sz="1000" dirty="0">
                <a:latin typeface="Avenir LT Std 65 Medium" panose="020B0603020203020204" pitchFamily="34" charset="0"/>
              </a:rPr>
              <a:t>TRAINING</a:t>
            </a:r>
          </a:p>
        </p:txBody>
      </p:sp>
      <p:sp>
        <p:nvSpPr>
          <p:cNvPr id="78" name="Rounded Rectangle 40">
            <a:extLst>
              <a:ext uri="{FF2B5EF4-FFF2-40B4-BE49-F238E27FC236}">
                <a16:creationId xmlns:a16="http://schemas.microsoft.com/office/drawing/2014/main" id="{8AC9F16F-B5FE-49BB-BAF7-E32D02B4361D}"/>
              </a:ext>
            </a:extLst>
          </p:cNvPr>
          <p:cNvSpPr/>
          <p:nvPr/>
        </p:nvSpPr>
        <p:spPr>
          <a:xfrm>
            <a:off x="480986" y="1142507"/>
            <a:ext cx="4997711" cy="3453790"/>
          </a:xfrm>
          <a:prstGeom prst="roundRect">
            <a:avLst>
              <a:gd name="adj" fmla="val 5245"/>
            </a:avLst>
          </a:prstGeom>
          <a:no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BEB656B0-3D84-46ED-936A-4C954903D69E}"/>
              </a:ext>
            </a:extLst>
          </p:cNvPr>
          <p:cNvSpPr txBox="1"/>
          <p:nvPr/>
        </p:nvSpPr>
        <p:spPr>
          <a:xfrm>
            <a:off x="2357014" y="3686140"/>
            <a:ext cx="365806" cy="253916"/>
          </a:xfrm>
          <a:prstGeom prst="rect">
            <a:avLst/>
          </a:prstGeom>
          <a:noFill/>
        </p:spPr>
        <p:txBody>
          <a:bodyPr wrap="none" rtlCol="0">
            <a:spAutoFit/>
          </a:bodyPr>
          <a:lstStyle/>
          <a:p>
            <a:r>
              <a:rPr lang="en-US" sz="1050" dirty="0">
                <a:latin typeface="Avenir LT Std 65 Medium" panose="020B0603020203020204" pitchFamily="34" charset="0"/>
              </a:rPr>
              <a:t>DR</a:t>
            </a:r>
          </a:p>
        </p:txBody>
      </p:sp>
      <p:pic>
        <p:nvPicPr>
          <p:cNvPr id="80" name="Picture 79">
            <a:extLst>
              <a:ext uri="{FF2B5EF4-FFF2-40B4-BE49-F238E27FC236}">
                <a16:creationId xmlns:a16="http://schemas.microsoft.com/office/drawing/2014/main" id="{BFF1E68C-1207-4A22-8FA7-900480EB05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17963" y="3125862"/>
            <a:ext cx="424960" cy="523980"/>
          </a:xfrm>
          <a:prstGeom prst="rect">
            <a:avLst/>
          </a:prstGeom>
        </p:spPr>
      </p:pic>
      <p:pic>
        <p:nvPicPr>
          <p:cNvPr id="81" name="Picture 80">
            <a:extLst>
              <a:ext uri="{FF2B5EF4-FFF2-40B4-BE49-F238E27FC236}">
                <a16:creationId xmlns:a16="http://schemas.microsoft.com/office/drawing/2014/main" id="{0831E1A0-93EE-40E2-83EC-ED14C16BF68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65594" y="3125862"/>
            <a:ext cx="424960" cy="523980"/>
          </a:xfrm>
          <a:prstGeom prst="rect">
            <a:avLst/>
          </a:prstGeom>
        </p:spPr>
      </p:pic>
      <p:pic>
        <p:nvPicPr>
          <p:cNvPr id="82" name="Picture 81">
            <a:extLst>
              <a:ext uri="{FF2B5EF4-FFF2-40B4-BE49-F238E27FC236}">
                <a16:creationId xmlns:a16="http://schemas.microsoft.com/office/drawing/2014/main" id="{0E56C0EE-240C-4555-9897-39ED87C1E0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3225" y="3125862"/>
            <a:ext cx="424960" cy="523980"/>
          </a:xfrm>
          <a:prstGeom prst="rect">
            <a:avLst/>
          </a:prstGeom>
        </p:spPr>
      </p:pic>
      <p:pic>
        <p:nvPicPr>
          <p:cNvPr id="83" name="Picture 82">
            <a:extLst>
              <a:ext uri="{FF2B5EF4-FFF2-40B4-BE49-F238E27FC236}">
                <a16:creationId xmlns:a16="http://schemas.microsoft.com/office/drawing/2014/main" id="{073355AF-5FC6-4450-9352-6A45644C96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0855" y="3125862"/>
            <a:ext cx="424960" cy="523980"/>
          </a:xfrm>
          <a:prstGeom prst="rect">
            <a:avLst/>
          </a:prstGeom>
        </p:spPr>
      </p:pic>
      <p:pic>
        <p:nvPicPr>
          <p:cNvPr id="85" name="Picture 84">
            <a:extLst>
              <a:ext uri="{FF2B5EF4-FFF2-40B4-BE49-F238E27FC236}">
                <a16:creationId xmlns:a16="http://schemas.microsoft.com/office/drawing/2014/main" id="{FACBCC7B-0F28-49DB-80E9-3239F60A7E6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7053" y="4019369"/>
            <a:ext cx="366779" cy="366779"/>
          </a:xfrm>
          <a:prstGeom prst="rect">
            <a:avLst/>
          </a:prstGeom>
        </p:spPr>
      </p:pic>
      <p:pic>
        <p:nvPicPr>
          <p:cNvPr id="86" name="Picture 85">
            <a:extLst>
              <a:ext uri="{FF2B5EF4-FFF2-40B4-BE49-F238E27FC236}">
                <a16:creationId xmlns:a16="http://schemas.microsoft.com/office/drawing/2014/main" id="{EBFE4DDF-A097-4464-9752-8037B32C65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3284" y="4019369"/>
            <a:ext cx="366779" cy="366779"/>
          </a:xfrm>
          <a:prstGeom prst="rect">
            <a:avLst/>
          </a:prstGeom>
        </p:spPr>
      </p:pic>
      <p:pic>
        <p:nvPicPr>
          <p:cNvPr id="87" name="Picture 86">
            <a:extLst>
              <a:ext uri="{FF2B5EF4-FFF2-40B4-BE49-F238E27FC236}">
                <a16:creationId xmlns:a16="http://schemas.microsoft.com/office/drawing/2014/main" id="{571627A0-25FE-4474-8D2B-07C50B5C8F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5131" y="4017972"/>
            <a:ext cx="366779" cy="366779"/>
          </a:xfrm>
          <a:prstGeom prst="rect">
            <a:avLst/>
          </a:prstGeom>
        </p:spPr>
      </p:pic>
      <p:pic>
        <p:nvPicPr>
          <p:cNvPr id="88" name="Picture 87">
            <a:extLst>
              <a:ext uri="{FF2B5EF4-FFF2-40B4-BE49-F238E27FC236}">
                <a16:creationId xmlns:a16="http://schemas.microsoft.com/office/drawing/2014/main" id="{2657A800-8A37-4EF6-A596-0DA5E0C555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9945" y="4010573"/>
            <a:ext cx="366779" cy="366779"/>
          </a:xfrm>
          <a:prstGeom prst="rect">
            <a:avLst/>
          </a:prstGeom>
        </p:spPr>
      </p:pic>
      <p:sp>
        <p:nvSpPr>
          <p:cNvPr id="100" name="TextBox 99">
            <a:extLst>
              <a:ext uri="{FF2B5EF4-FFF2-40B4-BE49-F238E27FC236}">
                <a16:creationId xmlns:a16="http://schemas.microsoft.com/office/drawing/2014/main" id="{1890B505-0520-4A22-B555-DC29E2B9C5B1}"/>
              </a:ext>
            </a:extLst>
          </p:cNvPr>
          <p:cNvSpPr txBox="1"/>
          <p:nvPr/>
        </p:nvSpPr>
        <p:spPr>
          <a:xfrm>
            <a:off x="707164" y="3686140"/>
            <a:ext cx="811441" cy="600164"/>
          </a:xfrm>
          <a:prstGeom prst="rect">
            <a:avLst/>
          </a:prstGeom>
          <a:noFill/>
        </p:spPr>
        <p:txBody>
          <a:bodyPr wrap="none" rtlCol="0">
            <a:spAutoFit/>
          </a:bodyPr>
          <a:lstStyle/>
          <a:p>
            <a:pPr algn="ctr"/>
            <a:r>
              <a:rPr lang="en-US" sz="1050" dirty="0">
                <a:latin typeface="Avenir LT Std 65 Medium" panose="020B0603020203020204" pitchFamily="34" charset="0"/>
              </a:rPr>
              <a:t>PRIMARY</a:t>
            </a:r>
          </a:p>
          <a:p>
            <a:pPr algn="ctr"/>
            <a:r>
              <a:rPr lang="en-US" sz="1200" dirty="0">
                <a:latin typeface="Avenir LT Std 65 Medium" panose="020B0603020203020204" pitchFamily="34" charset="0"/>
              </a:rPr>
              <a:t>ECM</a:t>
            </a:r>
          </a:p>
          <a:p>
            <a:pPr algn="ctr"/>
            <a:r>
              <a:rPr lang="en-US" sz="1050" dirty="0">
                <a:latin typeface="Avenir LT Std 65 Medium" panose="020B0603020203020204" pitchFamily="34" charset="0"/>
              </a:rPr>
              <a:t>STORAGE</a:t>
            </a:r>
          </a:p>
        </p:txBody>
      </p:sp>
      <p:pic>
        <p:nvPicPr>
          <p:cNvPr id="101" name="Picture 100">
            <a:extLst>
              <a:ext uri="{FF2B5EF4-FFF2-40B4-BE49-F238E27FC236}">
                <a16:creationId xmlns:a16="http://schemas.microsoft.com/office/drawing/2014/main" id="{C91099B5-4136-44F4-B19C-1FD58C0A63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6204" y="3127772"/>
            <a:ext cx="421862" cy="520160"/>
          </a:xfrm>
          <a:prstGeom prst="rect">
            <a:avLst/>
          </a:prstGeom>
        </p:spPr>
      </p:pic>
      <p:pic>
        <p:nvPicPr>
          <p:cNvPr id="108" name="Picture 107">
            <a:extLst>
              <a:ext uri="{FF2B5EF4-FFF2-40B4-BE49-F238E27FC236}">
                <a16:creationId xmlns:a16="http://schemas.microsoft.com/office/drawing/2014/main" id="{CB8B2B59-223D-4484-8683-224CC3A2E6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27954" y="1570753"/>
            <a:ext cx="1887985" cy="1235520"/>
          </a:xfrm>
          <a:prstGeom prst="rect">
            <a:avLst/>
          </a:prstGeom>
        </p:spPr>
      </p:pic>
      <p:pic>
        <p:nvPicPr>
          <p:cNvPr id="50" name="Picture 49">
            <a:extLst>
              <a:ext uri="{FF2B5EF4-FFF2-40B4-BE49-F238E27FC236}">
                <a16:creationId xmlns:a16="http://schemas.microsoft.com/office/drawing/2014/main" id="{93D9E149-87EA-466C-85E6-CDC49C6725F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51569" y="2180384"/>
            <a:ext cx="413671" cy="495586"/>
          </a:xfrm>
          <a:prstGeom prst="rect">
            <a:avLst/>
          </a:prstGeom>
        </p:spPr>
      </p:pic>
      <p:pic>
        <p:nvPicPr>
          <p:cNvPr id="103" name="Picture 102">
            <a:extLst>
              <a:ext uri="{FF2B5EF4-FFF2-40B4-BE49-F238E27FC236}">
                <a16:creationId xmlns:a16="http://schemas.microsoft.com/office/drawing/2014/main" id="{CB3C3294-2C00-400A-8007-CD6F3490A21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07387" y="3133916"/>
            <a:ext cx="397288" cy="507873"/>
          </a:xfrm>
          <a:prstGeom prst="rect">
            <a:avLst/>
          </a:prstGeom>
          <a:solidFill>
            <a:schemeClr val="bg1"/>
          </a:solidFill>
        </p:spPr>
      </p:pic>
      <p:pic>
        <p:nvPicPr>
          <p:cNvPr id="109" name="Picture 108">
            <a:extLst>
              <a:ext uri="{FF2B5EF4-FFF2-40B4-BE49-F238E27FC236}">
                <a16:creationId xmlns:a16="http://schemas.microsoft.com/office/drawing/2014/main" id="{5F45E91F-6181-44C8-BABD-D7EB919D037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48414" y="3133916"/>
            <a:ext cx="397288" cy="507873"/>
          </a:xfrm>
          <a:prstGeom prst="rect">
            <a:avLst/>
          </a:prstGeom>
          <a:solidFill>
            <a:schemeClr val="bg1"/>
          </a:solidFill>
        </p:spPr>
      </p:pic>
      <p:pic>
        <p:nvPicPr>
          <p:cNvPr id="111" name="Picture 110">
            <a:extLst>
              <a:ext uri="{FF2B5EF4-FFF2-40B4-BE49-F238E27FC236}">
                <a16:creationId xmlns:a16="http://schemas.microsoft.com/office/drawing/2014/main" id="{08989F86-BB15-473D-BBE0-A0E1CD763C8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89441" y="3133916"/>
            <a:ext cx="397288" cy="507873"/>
          </a:xfrm>
          <a:prstGeom prst="rect">
            <a:avLst/>
          </a:prstGeom>
          <a:solidFill>
            <a:schemeClr val="bg1"/>
          </a:solidFill>
        </p:spPr>
      </p:pic>
      <p:pic>
        <p:nvPicPr>
          <p:cNvPr id="112" name="Picture 111">
            <a:extLst>
              <a:ext uri="{FF2B5EF4-FFF2-40B4-BE49-F238E27FC236}">
                <a16:creationId xmlns:a16="http://schemas.microsoft.com/office/drawing/2014/main" id="{E5D6568B-5C5C-4283-9FC1-25D23646EEC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230469" y="3133916"/>
            <a:ext cx="397288" cy="507873"/>
          </a:xfrm>
          <a:prstGeom prst="rect">
            <a:avLst/>
          </a:prstGeom>
          <a:solidFill>
            <a:schemeClr val="bg1"/>
          </a:solidFill>
        </p:spPr>
      </p:pic>
      <p:sp>
        <p:nvSpPr>
          <p:cNvPr id="9" name="Freeform: Shape 8">
            <a:extLst>
              <a:ext uri="{FF2B5EF4-FFF2-40B4-BE49-F238E27FC236}">
                <a16:creationId xmlns:a16="http://schemas.microsoft.com/office/drawing/2014/main" id="{1A8666BF-3242-4004-A754-9E27AE9C08AA}"/>
              </a:ext>
            </a:extLst>
          </p:cNvPr>
          <p:cNvSpPr/>
          <p:nvPr/>
        </p:nvSpPr>
        <p:spPr>
          <a:xfrm flipV="1">
            <a:off x="8330958" y="2598876"/>
            <a:ext cx="206833" cy="536188"/>
          </a:xfrm>
          <a:custGeom>
            <a:avLst/>
            <a:gdLst>
              <a:gd name="connsiteX0" fmla="*/ 0 w 1541417"/>
              <a:gd name="connsiteY0" fmla="*/ 992777 h 992777"/>
              <a:gd name="connsiteX1" fmla="*/ 535577 w 1541417"/>
              <a:gd name="connsiteY1" fmla="*/ 391886 h 992777"/>
              <a:gd name="connsiteX2" fmla="*/ 1541417 w 1541417"/>
              <a:gd name="connsiteY2" fmla="*/ 0 h 992777"/>
              <a:gd name="connsiteX3" fmla="*/ 1541417 w 1541417"/>
              <a:gd name="connsiteY3" fmla="*/ 0 h 992777"/>
              <a:gd name="connsiteX0" fmla="*/ 0 w 1541417"/>
              <a:gd name="connsiteY0" fmla="*/ 992777 h 992777"/>
              <a:gd name="connsiteX1" fmla="*/ 535577 w 1541417"/>
              <a:gd name="connsiteY1" fmla="*/ 391886 h 992777"/>
              <a:gd name="connsiteX2" fmla="*/ 1541417 w 1541417"/>
              <a:gd name="connsiteY2" fmla="*/ 0 h 992777"/>
              <a:gd name="connsiteX3" fmla="*/ 1541417 w 1541417"/>
              <a:gd name="connsiteY3" fmla="*/ 0 h 992777"/>
              <a:gd name="connsiteX0" fmla="*/ 0 w 1541417"/>
              <a:gd name="connsiteY0" fmla="*/ 992777 h 992777"/>
              <a:gd name="connsiteX1" fmla="*/ 535577 w 1541417"/>
              <a:gd name="connsiteY1" fmla="*/ 391886 h 992777"/>
              <a:gd name="connsiteX2" fmla="*/ 1541417 w 1541417"/>
              <a:gd name="connsiteY2" fmla="*/ 0 h 992777"/>
              <a:gd name="connsiteX3" fmla="*/ 1541417 w 1541417"/>
              <a:gd name="connsiteY3" fmla="*/ 0 h 992777"/>
              <a:gd name="connsiteX0" fmla="*/ 0 w 1410788"/>
              <a:gd name="connsiteY0" fmla="*/ 783772 h 783772"/>
              <a:gd name="connsiteX1" fmla="*/ 404948 w 1410788"/>
              <a:gd name="connsiteY1" fmla="*/ 391886 h 783772"/>
              <a:gd name="connsiteX2" fmla="*/ 1410788 w 1410788"/>
              <a:gd name="connsiteY2" fmla="*/ 0 h 783772"/>
              <a:gd name="connsiteX3" fmla="*/ 1410788 w 1410788"/>
              <a:gd name="connsiteY3" fmla="*/ 0 h 783772"/>
            </a:gdLst>
            <a:ahLst/>
            <a:cxnLst>
              <a:cxn ang="0">
                <a:pos x="connsiteX0" y="connsiteY0"/>
              </a:cxn>
              <a:cxn ang="0">
                <a:pos x="connsiteX1" y="connsiteY1"/>
              </a:cxn>
              <a:cxn ang="0">
                <a:pos x="connsiteX2" y="connsiteY2"/>
              </a:cxn>
              <a:cxn ang="0">
                <a:pos x="connsiteX3" y="connsiteY3"/>
              </a:cxn>
            </a:cxnLst>
            <a:rect l="l" t="t" r="r" b="b"/>
            <a:pathLst>
              <a:path w="1410788" h="783772">
                <a:moveTo>
                  <a:pt x="0" y="783772"/>
                </a:moveTo>
                <a:cubicBezTo>
                  <a:pt x="178526" y="583475"/>
                  <a:pt x="69667" y="670561"/>
                  <a:pt x="404948" y="391886"/>
                </a:cubicBezTo>
                <a:cubicBezTo>
                  <a:pt x="923108" y="65314"/>
                  <a:pt x="1075508" y="130629"/>
                  <a:pt x="1410788" y="0"/>
                </a:cubicBezTo>
                <a:lnTo>
                  <a:pt x="1410788" y="0"/>
                </a:lnTo>
              </a:path>
            </a:pathLst>
          </a:custGeom>
          <a:noFill/>
          <a:ln w="9525">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a:extLst>
              <a:ext uri="{FF2B5EF4-FFF2-40B4-BE49-F238E27FC236}">
                <a16:creationId xmlns:a16="http://schemas.microsoft.com/office/drawing/2014/main" id="{5FE985F7-F24A-488B-A27B-00AD9F927F2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24121" y="2078556"/>
            <a:ext cx="413671" cy="495586"/>
          </a:xfrm>
          <a:prstGeom prst="rect">
            <a:avLst/>
          </a:prstGeom>
        </p:spPr>
      </p:pic>
      <p:sp>
        <p:nvSpPr>
          <p:cNvPr id="54" name="Freeform: Shape 8">
            <a:extLst>
              <a:ext uri="{FF2B5EF4-FFF2-40B4-BE49-F238E27FC236}">
                <a16:creationId xmlns:a16="http://schemas.microsoft.com/office/drawing/2014/main" id="{1A8666BF-3242-4004-A754-9E27AE9C08AA}"/>
              </a:ext>
            </a:extLst>
          </p:cNvPr>
          <p:cNvSpPr/>
          <p:nvPr/>
        </p:nvSpPr>
        <p:spPr>
          <a:xfrm>
            <a:off x="7051648" y="2675969"/>
            <a:ext cx="190955" cy="459095"/>
          </a:xfrm>
          <a:custGeom>
            <a:avLst/>
            <a:gdLst>
              <a:gd name="connsiteX0" fmla="*/ 0 w 1541417"/>
              <a:gd name="connsiteY0" fmla="*/ 992777 h 992777"/>
              <a:gd name="connsiteX1" fmla="*/ 535577 w 1541417"/>
              <a:gd name="connsiteY1" fmla="*/ 391886 h 992777"/>
              <a:gd name="connsiteX2" fmla="*/ 1541417 w 1541417"/>
              <a:gd name="connsiteY2" fmla="*/ 0 h 992777"/>
              <a:gd name="connsiteX3" fmla="*/ 1541417 w 1541417"/>
              <a:gd name="connsiteY3" fmla="*/ 0 h 992777"/>
              <a:gd name="connsiteX0" fmla="*/ 0 w 1541417"/>
              <a:gd name="connsiteY0" fmla="*/ 992777 h 992777"/>
              <a:gd name="connsiteX1" fmla="*/ 535577 w 1541417"/>
              <a:gd name="connsiteY1" fmla="*/ 391886 h 992777"/>
              <a:gd name="connsiteX2" fmla="*/ 1541417 w 1541417"/>
              <a:gd name="connsiteY2" fmla="*/ 0 h 992777"/>
              <a:gd name="connsiteX3" fmla="*/ 1541417 w 1541417"/>
              <a:gd name="connsiteY3" fmla="*/ 0 h 992777"/>
              <a:gd name="connsiteX0" fmla="*/ 0 w 1541417"/>
              <a:gd name="connsiteY0" fmla="*/ 992777 h 992777"/>
              <a:gd name="connsiteX1" fmla="*/ 535577 w 1541417"/>
              <a:gd name="connsiteY1" fmla="*/ 391886 h 992777"/>
              <a:gd name="connsiteX2" fmla="*/ 1541417 w 1541417"/>
              <a:gd name="connsiteY2" fmla="*/ 0 h 992777"/>
              <a:gd name="connsiteX3" fmla="*/ 1541417 w 1541417"/>
              <a:gd name="connsiteY3" fmla="*/ 0 h 992777"/>
              <a:gd name="connsiteX0" fmla="*/ 0 w 1410788"/>
              <a:gd name="connsiteY0" fmla="*/ 783772 h 783772"/>
              <a:gd name="connsiteX1" fmla="*/ 404948 w 1410788"/>
              <a:gd name="connsiteY1" fmla="*/ 391886 h 783772"/>
              <a:gd name="connsiteX2" fmla="*/ 1410788 w 1410788"/>
              <a:gd name="connsiteY2" fmla="*/ 0 h 783772"/>
              <a:gd name="connsiteX3" fmla="*/ 1410788 w 1410788"/>
              <a:gd name="connsiteY3" fmla="*/ 0 h 783772"/>
            </a:gdLst>
            <a:ahLst/>
            <a:cxnLst>
              <a:cxn ang="0">
                <a:pos x="connsiteX0" y="connsiteY0"/>
              </a:cxn>
              <a:cxn ang="0">
                <a:pos x="connsiteX1" y="connsiteY1"/>
              </a:cxn>
              <a:cxn ang="0">
                <a:pos x="connsiteX2" y="connsiteY2"/>
              </a:cxn>
              <a:cxn ang="0">
                <a:pos x="connsiteX3" y="connsiteY3"/>
              </a:cxn>
            </a:cxnLst>
            <a:rect l="l" t="t" r="r" b="b"/>
            <a:pathLst>
              <a:path w="1410788" h="783772">
                <a:moveTo>
                  <a:pt x="0" y="783772"/>
                </a:moveTo>
                <a:cubicBezTo>
                  <a:pt x="178526" y="583475"/>
                  <a:pt x="69667" y="670561"/>
                  <a:pt x="404948" y="391886"/>
                </a:cubicBezTo>
                <a:cubicBezTo>
                  <a:pt x="923108" y="65314"/>
                  <a:pt x="1075508" y="130629"/>
                  <a:pt x="1410788" y="0"/>
                </a:cubicBezTo>
                <a:lnTo>
                  <a:pt x="1410788" y="0"/>
                </a:lnTo>
              </a:path>
            </a:pathLst>
          </a:custGeom>
          <a:noFill/>
          <a:ln w="9525">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8">
            <a:extLst>
              <a:ext uri="{FF2B5EF4-FFF2-40B4-BE49-F238E27FC236}">
                <a16:creationId xmlns:a16="http://schemas.microsoft.com/office/drawing/2014/main" id="{1A8666BF-3242-4004-A754-9E27AE9C08AA}"/>
              </a:ext>
            </a:extLst>
          </p:cNvPr>
          <p:cNvSpPr/>
          <p:nvPr/>
        </p:nvSpPr>
        <p:spPr>
          <a:xfrm>
            <a:off x="7147126" y="2463770"/>
            <a:ext cx="976995" cy="686719"/>
          </a:xfrm>
          <a:custGeom>
            <a:avLst/>
            <a:gdLst>
              <a:gd name="connsiteX0" fmla="*/ 0 w 1541417"/>
              <a:gd name="connsiteY0" fmla="*/ 992777 h 992777"/>
              <a:gd name="connsiteX1" fmla="*/ 535577 w 1541417"/>
              <a:gd name="connsiteY1" fmla="*/ 391886 h 992777"/>
              <a:gd name="connsiteX2" fmla="*/ 1541417 w 1541417"/>
              <a:gd name="connsiteY2" fmla="*/ 0 h 992777"/>
              <a:gd name="connsiteX3" fmla="*/ 1541417 w 1541417"/>
              <a:gd name="connsiteY3" fmla="*/ 0 h 992777"/>
              <a:gd name="connsiteX0" fmla="*/ 0 w 1541417"/>
              <a:gd name="connsiteY0" fmla="*/ 992777 h 992777"/>
              <a:gd name="connsiteX1" fmla="*/ 535577 w 1541417"/>
              <a:gd name="connsiteY1" fmla="*/ 391886 h 992777"/>
              <a:gd name="connsiteX2" fmla="*/ 1541417 w 1541417"/>
              <a:gd name="connsiteY2" fmla="*/ 0 h 992777"/>
              <a:gd name="connsiteX3" fmla="*/ 1541417 w 1541417"/>
              <a:gd name="connsiteY3" fmla="*/ 0 h 992777"/>
              <a:gd name="connsiteX0" fmla="*/ 0 w 1541417"/>
              <a:gd name="connsiteY0" fmla="*/ 992777 h 992777"/>
              <a:gd name="connsiteX1" fmla="*/ 535577 w 1541417"/>
              <a:gd name="connsiteY1" fmla="*/ 391886 h 992777"/>
              <a:gd name="connsiteX2" fmla="*/ 1541417 w 1541417"/>
              <a:gd name="connsiteY2" fmla="*/ 0 h 992777"/>
              <a:gd name="connsiteX3" fmla="*/ 1541417 w 1541417"/>
              <a:gd name="connsiteY3" fmla="*/ 0 h 992777"/>
              <a:gd name="connsiteX0" fmla="*/ 0 w 1410788"/>
              <a:gd name="connsiteY0" fmla="*/ 783772 h 783772"/>
              <a:gd name="connsiteX1" fmla="*/ 404948 w 1410788"/>
              <a:gd name="connsiteY1" fmla="*/ 391886 h 783772"/>
              <a:gd name="connsiteX2" fmla="*/ 1410788 w 1410788"/>
              <a:gd name="connsiteY2" fmla="*/ 0 h 783772"/>
              <a:gd name="connsiteX3" fmla="*/ 1410788 w 1410788"/>
              <a:gd name="connsiteY3" fmla="*/ 0 h 783772"/>
            </a:gdLst>
            <a:ahLst/>
            <a:cxnLst>
              <a:cxn ang="0">
                <a:pos x="connsiteX0" y="connsiteY0"/>
              </a:cxn>
              <a:cxn ang="0">
                <a:pos x="connsiteX1" y="connsiteY1"/>
              </a:cxn>
              <a:cxn ang="0">
                <a:pos x="connsiteX2" y="connsiteY2"/>
              </a:cxn>
              <a:cxn ang="0">
                <a:pos x="connsiteX3" y="connsiteY3"/>
              </a:cxn>
            </a:cxnLst>
            <a:rect l="l" t="t" r="r" b="b"/>
            <a:pathLst>
              <a:path w="1410788" h="783772">
                <a:moveTo>
                  <a:pt x="0" y="783772"/>
                </a:moveTo>
                <a:cubicBezTo>
                  <a:pt x="178526" y="583475"/>
                  <a:pt x="69667" y="670561"/>
                  <a:pt x="404948" y="391886"/>
                </a:cubicBezTo>
                <a:cubicBezTo>
                  <a:pt x="923108" y="65314"/>
                  <a:pt x="1075508" y="130629"/>
                  <a:pt x="1410788" y="0"/>
                </a:cubicBezTo>
                <a:lnTo>
                  <a:pt x="1410788" y="0"/>
                </a:lnTo>
              </a:path>
            </a:pathLst>
          </a:custGeom>
          <a:noFill/>
          <a:ln w="9525">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8">
            <a:extLst>
              <a:ext uri="{FF2B5EF4-FFF2-40B4-BE49-F238E27FC236}">
                <a16:creationId xmlns:a16="http://schemas.microsoft.com/office/drawing/2014/main" id="{1A8666BF-3242-4004-A754-9E27AE9C08AA}"/>
              </a:ext>
            </a:extLst>
          </p:cNvPr>
          <p:cNvSpPr/>
          <p:nvPr/>
        </p:nvSpPr>
        <p:spPr>
          <a:xfrm flipV="1">
            <a:off x="8330956" y="2574142"/>
            <a:ext cx="722978" cy="557480"/>
          </a:xfrm>
          <a:custGeom>
            <a:avLst/>
            <a:gdLst>
              <a:gd name="connsiteX0" fmla="*/ 0 w 1541417"/>
              <a:gd name="connsiteY0" fmla="*/ 992777 h 992777"/>
              <a:gd name="connsiteX1" fmla="*/ 535577 w 1541417"/>
              <a:gd name="connsiteY1" fmla="*/ 391886 h 992777"/>
              <a:gd name="connsiteX2" fmla="*/ 1541417 w 1541417"/>
              <a:gd name="connsiteY2" fmla="*/ 0 h 992777"/>
              <a:gd name="connsiteX3" fmla="*/ 1541417 w 1541417"/>
              <a:gd name="connsiteY3" fmla="*/ 0 h 992777"/>
              <a:gd name="connsiteX0" fmla="*/ 0 w 1541417"/>
              <a:gd name="connsiteY0" fmla="*/ 992777 h 992777"/>
              <a:gd name="connsiteX1" fmla="*/ 535577 w 1541417"/>
              <a:gd name="connsiteY1" fmla="*/ 391886 h 992777"/>
              <a:gd name="connsiteX2" fmla="*/ 1541417 w 1541417"/>
              <a:gd name="connsiteY2" fmla="*/ 0 h 992777"/>
              <a:gd name="connsiteX3" fmla="*/ 1541417 w 1541417"/>
              <a:gd name="connsiteY3" fmla="*/ 0 h 992777"/>
              <a:gd name="connsiteX0" fmla="*/ 0 w 1541417"/>
              <a:gd name="connsiteY0" fmla="*/ 992777 h 992777"/>
              <a:gd name="connsiteX1" fmla="*/ 535577 w 1541417"/>
              <a:gd name="connsiteY1" fmla="*/ 391886 h 992777"/>
              <a:gd name="connsiteX2" fmla="*/ 1541417 w 1541417"/>
              <a:gd name="connsiteY2" fmla="*/ 0 h 992777"/>
              <a:gd name="connsiteX3" fmla="*/ 1541417 w 1541417"/>
              <a:gd name="connsiteY3" fmla="*/ 0 h 992777"/>
              <a:gd name="connsiteX0" fmla="*/ 0 w 1410788"/>
              <a:gd name="connsiteY0" fmla="*/ 783772 h 783772"/>
              <a:gd name="connsiteX1" fmla="*/ 404948 w 1410788"/>
              <a:gd name="connsiteY1" fmla="*/ 391886 h 783772"/>
              <a:gd name="connsiteX2" fmla="*/ 1410788 w 1410788"/>
              <a:gd name="connsiteY2" fmla="*/ 0 h 783772"/>
              <a:gd name="connsiteX3" fmla="*/ 1410788 w 1410788"/>
              <a:gd name="connsiteY3" fmla="*/ 0 h 783772"/>
            </a:gdLst>
            <a:ahLst/>
            <a:cxnLst>
              <a:cxn ang="0">
                <a:pos x="connsiteX0" y="connsiteY0"/>
              </a:cxn>
              <a:cxn ang="0">
                <a:pos x="connsiteX1" y="connsiteY1"/>
              </a:cxn>
              <a:cxn ang="0">
                <a:pos x="connsiteX2" y="connsiteY2"/>
              </a:cxn>
              <a:cxn ang="0">
                <a:pos x="connsiteX3" y="connsiteY3"/>
              </a:cxn>
            </a:cxnLst>
            <a:rect l="l" t="t" r="r" b="b"/>
            <a:pathLst>
              <a:path w="1410788" h="783772">
                <a:moveTo>
                  <a:pt x="0" y="783772"/>
                </a:moveTo>
                <a:cubicBezTo>
                  <a:pt x="178526" y="583475"/>
                  <a:pt x="69667" y="670561"/>
                  <a:pt x="404948" y="391886"/>
                </a:cubicBezTo>
                <a:cubicBezTo>
                  <a:pt x="923108" y="65314"/>
                  <a:pt x="1075508" y="130629"/>
                  <a:pt x="1410788" y="0"/>
                </a:cubicBezTo>
                <a:lnTo>
                  <a:pt x="1410788" y="0"/>
                </a:lnTo>
              </a:path>
            </a:pathLst>
          </a:custGeom>
          <a:noFill/>
          <a:ln w="9525">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8">
            <a:extLst>
              <a:ext uri="{FF2B5EF4-FFF2-40B4-BE49-F238E27FC236}">
                <a16:creationId xmlns:a16="http://schemas.microsoft.com/office/drawing/2014/main" id="{1A8666BF-3242-4004-A754-9E27AE9C08AA}"/>
              </a:ext>
            </a:extLst>
          </p:cNvPr>
          <p:cNvSpPr/>
          <p:nvPr/>
        </p:nvSpPr>
        <p:spPr>
          <a:xfrm flipV="1">
            <a:off x="8330958" y="2574142"/>
            <a:ext cx="1336744" cy="560922"/>
          </a:xfrm>
          <a:custGeom>
            <a:avLst/>
            <a:gdLst>
              <a:gd name="connsiteX0" fmla="*/ 0 w 1541417"/>
              <a:gd name="connsiteY0" fmla="*/ 992777 h 992777"/>
              <a:gd name="connsiteX1" fmla="*/ 535577 w 1541417"/>
              <a:gd name="connsiteY1" fmla="*/ 391886 h 992777"/>
              <a:gd name="connsiteX2" fmla="*/ 1541417 w 1541417"/>
              <a:gd name="connsiteY2" fmla="*/ 0 h 992777"/>
              <a:gd name="connsiteX3" fmla="*/ 1541417 w 1541417"/>
              <a:gd name="connsiteY3" fmla="*/ 0 h 992777"/>
              <a:gd name="connsiteX0" fmla="*/ 0 w 1541417"/>
              <a:gd name="connsiteY0" fmla="*/ 992777 h 992777"/>
              <a:gd name="connsiteX1" fmla="*/ 535577 w 1541417"/>
              <a:gd name="connsiteY1" fmla="*/ 391886 h 992777"/>
              <a:gd name="connsiteX2" fmla="*/ 1541417 w 1541417"/>
              <a:gd name="connsiteY2" fmla="*/ 0 h 992777"/>
              <a:gd name="connsiteX3" fmla="*/ 1541417 w 1541417"/>
              <a:gd name="connsiteY3" fmla="*/ 0 h 992777"/>
              <a:gd name="connsiteX0" fmla="*/ 0 w 1541417"/>
              <a:gd name="connsiteY0" fmla="*/ 992777 h 992777"/>
              <a:gd name="connsiteX1" fmla="*/ 535577 w 1541417"/>
              <a:gd name="connsiteY1" fmla="*/ 391886 h 992777"/>
              <a:gd name="connsiteX2" fmla="*/ 1541417 w 1541417"/>
              <a:gd name="connsiteY2" fmla="*/ 0 h 992777"/>
              <a:gd name="connsiteX3" fmla="*/ 1541417 w 1541417"/>
              <a:gd name="connsiteY3" fmla="*/ 0 h 992777"/>
              <a:gd name="connsiteX0" fmla="*/ 0 w 1410788"/>
              <a:gd name="connsiteY0" fmla="*/ 783772 h 783772"/>
              <a:gd name="connsiteX1" fmla="*/ 404948 w 1410788"/>
              <a:gd name="connsiteY1" fmla="*/ 391886 h 783772"/>
              <a:gd name="connsiteX2" fmla="*/ 1410788 w 1410788"/>
              <a:gd name="connsiteY2" fmla="*/ 0 h 783772"/>
              <a:gd name="connsiteX3" fmla="*/ 1410788 w 1410788"/>
              <a:gd name="connsiteY3" fmla="*/ 0 h 783772"/>
            </a:gdLst>
            <a:ahLst/>
            <a:cxnLst>
              <a:cxn ang="0">
                <a:pos x="connsiteX0" y="connsiteY0"/>
              </a:cxn>
              <a:cxn ang="0">
                <a:pos x="connsiteX1" y="connsiteY1"/>
              </a:cxn>
              <a:cxn ang="0">
                <a:pos x="connsiteX2" y="connsiteY2"/>
              </a:cxn>
              <a:cxn ang="0">
                <a:pos x="connsiteX3" y="connsiteY3"/>
              </a:cxn>
            </a:cxnLst>
            <a:rect l="l" t="t" r="r" b="b"/>
            <a:pathLst>
              <a:path w="1410788" h="783772">
                <a:moveTo>
                  <a:pt x="0" y="783772"/>
                </a:moveTo>
                <a:cubicBezTo>
                  <a:pt x="178526" y="583475"/>
                  <a:pt x="69667" y="670561"/>
                  <a:pt x="404948" y="391886"/>
                </a:cubicBezTo>
                <a:cubicBezTo>
                  <a:pt x="923108" y="65314"/>
                  <a:pt x="1075508" y="130629"/>
                  <a:pt x="1410788" y="0"/>
                </a:cubicBezTo>
                <a:lnTo>
                  <a:pt x="1410788" y="0"/>
                </a:lnTo>
              </a:path>
            </a:pathLst>
          </a:custGeom>
          <a:noFill/>
          <a:ln w="9525">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8">
            <a:extLst>
              <a:ext uri="{FF2B5EF4-FFF2-40B4-BE49-F238E27FC236}">
                <a16:creationId xmlns:a16="http://schemas.microsoft.com/office/drawing/2014/main" id="{1A8666BF-3242-4004-A754-9E27AE9C08AA}"/>
              </a:ext>
            </a:extLst>
          </p:cNvPr>
          <p:cNvSpPr/>
          <p:nvPr/>
        </p:nvSpPr>
        <p:spPr>
          <a:xfrm flipV="1">
            <a:off x="8330958" y="2574142"/>
            <a:ext cx="2121198" cy="557480"/>
          </a:xfrm>
          <a:custGeom>
            <a:avLst/>
            <a:gdLst>
              <a:gd name="connsiteX0" fmla="*/ 0 w 1541417"/>
              <a:gd name="connsiteY0" fmla="*/ 992777 h 992777"/>
              <a:gd name="connsiteX1" fmla="*/ 535577 w 1541417"/>
              <a:gd name="connsiteY1" fmla="*/ 391886 h 992777"/>
              <a:gd name="connsiteX2" fmla="*/ 1541417 w 1541417"/>
              <a:gd name="connsiteY2" fmla="*/ 0 h 992777"/>
              <a:gd name="connsiteX3" fmla="*/ 1541417 w 1541417"/>
              <a:gd name="connsiteY3" fmla="*/ 0 h 992777"/>
              <a:gd name="connsiteX0" fmla="*/ 0 w 1541417"/>
              <a:gd name="connsiteY0" fmla="*/ 992777 h 992777"/>
              <a:gd name="connsiteX1" fmla="*/ 535577 w 1541417"/>
              <a:gd name="connsiteY1" fmla="*/ 391886 h 992777"/>
              <a:gd name="connsiteX2" fmla="*/ 1541417 w 1541417"/>
              <a:gd name="connsiteY2" fmla="*/ 0 h 992777"/>
              <a:gd name="connsiteX3" fmla="*/ 1541417 w 1541417"/>
              <a:gd name="connsiteY3" fmla="*/ 0 h 992777"/>
              <a:gd name="connsiteX0" fmla="*/ 0 w 1541417"/>
              <a:gd name="connsiteY0" fmla="*/ 992777 h 992777"/>
              <a:gd name="connsiteX1" fmla="*/ 535577 w 1541417"/>
              <a:gd name="connsiteY1" fmla="*/ 391886 h 992777"/>
              <a:gd name="connsiteX2" fmla="*/ 1541417 w 1541417"/>
              <a:gd name="connsiteY2" fmla="*/ 0 h 992777"/>
              <a:gd name="connsiteX3" fmla="*/ 1541417 w 1541417"/>
              <a:gd name="connsiteY3" fmla="*/ 0 h 992777"/>
              <a:gd name="connsiteX0" fmla="*/ 0 w 1410788"/>
              <a:gd name="connsiteY0" fmla="*/ 783772 h 783772"/>
              <a:gd name="connsiteX1" fmla="*/ 404948 w 1410788"/>
              <a:gd name="connsiteY1" fmla="*/ 391886 h 783772"/>
              <a:gd name="connsiteX2" fmla="*/ 1410788 w 1410788"/>
              <a:gd name="connsiteY2" fmla="*/ 0 h 783772"/>
              <a:gd name="connsiteX3" fmla="*/ 1410788 w 1410788"/>
              <a:gd name="connsiteY3" fmla="*/ 0 h 783772"/>
            </a:gdLst>
            <a:ahLst/>
            <a:cxnLst>
              <a:cxn ang="0">
                <a:pos x="connsiteX0" y="connsiteY0"/>
              </a:cxn>
              <a:cxn ang="0">
                <a:pos x="connsiteX1" y="connsiteY1"/>
              </a:cxn>
              <a:cxn ang="0">
                <a:pos x="connsiteX2" y="connsiteY2"/>
              </a:cxn>
              <a:cxn ang="0">
                <a:pos x="connsiteX3" y="connsiteY3"/>
              </a:cxn>
            </a:cxnLst>
            <a:rect l="l" t="t" r="r" b="b"/>
            <a:pathLst>
              <a:path w="1410788" h="783772">
                <a:moveTo>
                  <a:pt x="0" y="783772"/>
                </a:moveTo>
                <a:cubicBezTo>
                  <a:pt x="178526" y="583475"/>
                  <a:pt x="69667" y="670561"/>
                  <a:pt x="404948" y="391886"/>
                </a:cubicBezTo>
                <a:cubicBezTo>
                  <a:pt x="923108" y="65314"/>
                  <a:pt x="1075508" y="130629"/>
                  <a:pt x="1410788" y="0"/>
                </a:cubicBezTo>
                <a:lnTo>
                  <a:pt x="1410788" y="0"/>
                </a:lnTo>
              </a:path>
            </a:pathLst>
          </a:custGeom>
          <a:noFill/>
          <a:ln w="9525">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a:extLst>
              <a:ext uri="{FF2B5EF4-FFF2-40B4-BE49-F238E27FC236}">
                <a16:creationId xmlns:a16="http://schemas.microsoft.com/office/drawing/2014/main" id="{C91099B5-4136-44F4-B19C-1FD58C0A63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19667" y="3127772"/>
            <a:ext cx="421862" cy="520160"/>
          </a:xfrm>
          <a:prstGeom prst="rect">
            <a:avLst/>
          </a:prstGeom>
        </p:spPr>
      </p:pic>
      <p:sp>
        <p:nvSpPr>
          <p:cNvPr id="60" name="TextBox 59">
            <a:extLst>
              <a:ext uri="{FF2B5EF4-FFF2-40B4-BE49-F238E27FC236}">
                <a16:creationId xmlns:a16="http://schemas.microsoft.com/office/drawing/2014/main" id="{BEB656B0-3D84-46ED-936A-4C954903D69E}"/>
              </a:ext>
            </a:extLst>
          </p:cNvPr>
          <p:cNvSpPr txBox="1"/>
          <p:nvPr/>
        </p:nvSpPr>
        <p:spPr>
          <a:xfrm>
            <a:off x="1422661" y="3686140"/>
            <a:ext cx="615874" cy="415498"/>
          </a:xfrm>
          <a:prstGeom prst="rect">
            <a:avLst/>
          </a:prstGeom>
          <a:noFill/>
        </p:spPr>
        <p:txBody>
          <a:bodyPr wrap="none" rtlCol="0">
            <a:spAutoFit/>
          </a:bodyPr>
          <a:lstStyle/>
          <a:p>
            <a:pPr algn="ctr"/>
            <a:r>
              <a:rPr lang="en-US" sz="1050" dirty="0">
                <a:latin typeface="Avenir LT Std 65 Medium" panose="020B0603020203020204" pitchFamily="34" charset="0"/>
              </a:rPr>
              <a:t>Local</a:t>
            </a:r>
          </a:p>
          <a:p>
            <a:pPr algn="ctr"/>
            <a:r>
              <a:rPr lang="en-US" sz="1050" dirty="0">
                <a:latin typeface="Avenir LT Std 65 Medium" panose="020B0603020203020204" pitchFamily="34" charset="0"/>
              </a:rPr>
              <a:t>Backup</a:t>
            </a:r>
          </a:p>
        </p:txBody>
      </p:sp>
      <p:pic>
        <p:nvPicPr>
          <p:cNvPr id="61" name="Picture 60">
            <a:extLst>
              <a:ext uri="{FF2B5EF4-FFF2-40B4-BE49-F238E27FC236}">
                <a16:creationId xmlns:a16="http://schemas.microsoft.com/office/drawing/2014/main" id="{1CE47A16-667B-41A9-A357-ADF286D26B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501439" y="3133916"/>
            <a:ext cx="397288" cy="507873"/>
          </a:xfrm>
          <a:prstGeom prst="rect">
            <a:avLst/>
          </a:prstGeom>
        </p:spPr>
      </p:pic>
      <p:sp>
        <p:nvSpPr>
          <p:cNvPr id="62" name="TextBox 61">
            <a:extLst>
              <a:ext uri="{FF2B5EF4-FFF2-40B4-BE49-F238E27FC236}">
                <a16:creationId xmlns:a16="http://schemas.microsoft.com/office/drawing/2014/main" id="{BEB656B0-3D84-46ED-936A-4C954903D69E}"/>
              </a:ext>
            </a:extLst>
          </p:cNvPr>
          <p:cNvSpPr txBox="1"/>
          <p:nvPr/>
        </p:nvSpPr>
        <p:spPr>
          <a:xfrm>
            <a:off x="7392146" y="3686140"/>
            <a:ext cx="615874" cy="415498"/>
          </a:xfrm>
          <a:prstGeom prst="rect">
            <a:avLst/>
          </a:prstGeom>
          <a:noFill/>
        </p:spPr>
        <p:txBody>
          <a:bodyPr wrap="none" rtlCol="0">
            <a:spAutoFit/>
          </a:bodyPr>
          <a:lstStyle/>
          <a:p>
            <a:pPr algn="ctr"/>
            <a:r>
              <a:rPr lang="en-US" sz="1050" dirty="0">
                <a:latin typeface="Avenir LT Std 65 Medium" panose="020B0603020203020204" pitchFamily="34" charset="0"/>
              </a:rPr>
              <a:t>Local</a:t>
            </a:r>
          </a:p>
          <a:p>
            <a:pPr algn="ctr"/>
            <a:r>
              <a:rPr lang="en-US" sz="1050" dirty="0">
                <a:latin typeface="Avenir LT Std 65 Medium" panose="020B0603020203020204" pitchFamily="34" charset="0"/>
              </a:rPr>
              <a:t>Backup</a:t>
            </a:r>
          </a:p>
        </p:txBody>
      </p:sp>
      <p:sp>
        <p:nvSpPr>
          <p:cNvPr id="63" name="TextBox 62">
            <a:extLst>
              <a:ext uri="{FF2B5EF4-FFF2-40B4-BE49-F238E27FC236}">
                <a16:creationId xmlns:a16="http://schemas.microsoft.com/office/drawing/2014/main" id="{81CBA59C-D102-4433-831C-7746420EFB5F}"/>
              </a:ext>
            </a:extLst>
          </p:cNvPr>
          <p:cNvSpPr txBox="1"/>
          <p:nvPr/>
        </p:nvSpPr>
        <p:spPr>
          <a:xfrm>
            <a:off x="6726916" y="4844924"/>
            <a:ext cx="4027706" cy="1253548"/>
          </a:xfrm>
          <a:prstGeom prst="rect">
            <a:avLst/>
          </a:prstGeom>
          <a:noFill/>
        </p:spPr>
        <p:txBody>
          <a:bodyPr wrap="none" rtlCol="0">
            <a:spAutoFit/>
          </a:bodyPr>
          <a:lstStyle/>
          <a:p>
            <a:pPr marL="285750" indent="-285750">
              <a:lnSpc>
                <a:spcPts val="1800"/>
              </a:lnSpc>
              <a:buFont typeface="Arial" panose="020B0604020202020204" pitchFamily="34" charset="0"/>
              <a:buChar char="•"/>
            </a:pPr>
            <a:r>
              <a:rPr lang="en-US" dirty="0">
                <a:solidFill>
                  <a:srgbClr val="0167C1"/>
                </a:solidFill>
              </a:rPr>
              <a:t>Up to 80% less storage needed</a:t>
            </a:r>
          </a:p>
          <a:p>
            <a:pPr marL="285750" indent="-285750">
              <a:lnSpc>
                <a:spcPts val="1800"/>
              </a:lnSpc>
              <a:buFont typeface="Arial" panose="020B0604020202020204" pitchFamily="34" charset="0"/>
              <a:buChar char="•"/>
            </a:pPr>
            <a:endParaRPr lang="en-US" dirty="0">
              <a:solidFill>
                <a:srgbClr val="0167C1"/>
              </a:solidFill>
            </a:endParaRPr>
          </a:p>
          <a:p>
            <a:pPr marL="285750" indent="-285750">
              <a:lnSpc>
                <a:spcPts val="1800"/>
              </a:lnSpc>
              <a:buFont typeface="Arial" panose="020B0604020202020204" pitchFamily="34" charset="0"/>
              <a:buChar char="•"/>
            </a:pPr>
            <a:r>
              <a:rPr lang="en-US" dirty="0">
                <a:solidFill>
                  <a:srgbClr val="0167C1"/>
                </a:solidFill>
              </a:rPr>
              <a:t>Local storage lifespan extended</a:t>
            </a:r>
          </a:p>
          <a:p>
            <a:pPr marL="285750" indent="-285750">
              <a:lnSpc>
                <a:spcPts val="1800"/>
              </a:lnSpc>
              <a:buFont typeface="Arial" panose="020B0604020202020204" pitchFamily="34" charset="0"/>
              <a:buChar char="•"/>
            </a:pPr>
            <a:endParaRPr lang="en-US" dirty="0">
              <a:solidFill>
                <a:srgbClr val="0167C1"/>
              </a:solidFill>
            </a:endParaRPr>
          </a:p>
          <a:p>
            <a:pPr marL="285750" indent="-285750">
              <a:lnSpc>
                <a:spcPts val="1800"/>
              </a:lnSpc>
              <a:buFont typeface="Arial" panose="020B0604020202020204" pitchFamily="34" charset="0"/>
              <a:buChar char="•"/>
            </a:pPr>
            <a:r>
              <a:rPr lang="en-US" dirty="0">
                <a:solidFill>
                  <a:srgbClr val="0167C1"/>
                </a:solidFill>
              </a:rPr>
              <a:t>Immutable, redundant data vaults</a:t>
            </a:r>
          </a:p>
        </p:txBody>
      </p:sp>
      <p:sp>
        <p:nvSpPr>
          <p:cNvPr id="64" name="TextBox 63">
            <a:extLst>
              <a:ext uri="{FF2B5EF4-FFF2-40B4-BE49-F238E27FC236}">
                <a16:creationId xmlns:a16="http://schemas.microsoft.com/office/drawing/2014/main" id="{DC7764B8-D4C8-4E7E-B9EB-62219FC3AA9F}"/>
              </a:ext>
            </a:extLst>
          </p:cNvPr>
          <p:cNvSpPr txBox="1"/>
          <p:nvPr/>
        </p:nvSpPr>
        <p:spPr>
          <a:xfrm>
            <a:off x="1013122" y="4833004"/>
            <a:ext cx="3459601" cy="1253548"/>
          </a:xfrm>
          <a:prstGeom prst="rect">
            <a:avLst/>
          </a:prstGeom>
          <a:noFill/>
        </p:spPr>
        <p:txBody>
          <a:bodyPr wrap="none" rtlCol="0">
            <a:spAutoFit/>
          </a:bodyPr>
          <a:lstStyle/>
          <a:p>
            <a:pPr marL="285750" indent="-285750">
              <a:lnSpc>
                <a:spcPts val="1800"/>
              </a:lnSpc>
              <a:buFont typeface="Arial" panose="020B0604020202020204" pitchFamily="34" charset="0"/>
              <a:buChar char="•"/>
            </a:pPr>
            <a:r>
              <a:rPr lang="en-US" dirty="0">
                <a:solidFill>
                  <a:srgbClr val="0167C1"/>
                </a:solidFill>
              </a:rPr>
              <a:t>Cloud copies very expensive</a:t>
            </a:r>
          </a:p>
          <a:p>
            <a:pPr marL="285750" indent="-285750">
              <a:lnSpc>
                <a:spcPts val="1800"/>
              </a:lnSpc>
              <a:buFont typeface="Arial" panose="020B0604020202020204" pitchFamily="34" charset="0"/>
              <a:buChar char="•"/>
            </a:pPr>
            <a:endParaRPr lang="en-US" dirty="0">
              <a:solidFill>
                <a:srgbClr val="0167C1"/>
              </a:solidFill>
            </a:endParaRPr>
          </a:p>
          <a:p>
            <a:pPr marL="285750" indent="-285750">
              <a:lnSpc>
                <a:spcPts val="1800"/>
              </a:lnSpc>
              <a:buFont typeface="Arial" panose="020B0604020202020204" pitchFamily="34" charset="0"/>
              <a:buChar char="•"/>
            </a:pPr>
            <a:r>
              <a:rPr lang="en-US" dirty="0">
                <a:solidFill>
                  <a:srgbClr val="0167C1"/>
                </a:solidFill>
              </a:rPr>
              <a:t>Local storage filling up fast</a:t>
            </a:r>
          </a:p>
          <a:p>
            <a:pPr marL="285750" indent="-285750">
              <a:lnSpc>
                <a:spcPts val="1800"/>
              </a:lnSpc>
              <a:buFont typeface="Arial" panose="020B0604020202020204" pitchFamily="34" charset="0"/>
              <a:buChar char="•"/>
            </a:pPr>
            <a:endParaRPr lang="en-US" dirty="0">
              <a:solidFill>
                <a:srgbClr val="0167C1"/>
              </a:solidFill>
            </a:endParaRPr>
          </a:p>
          <a:p>
            <a:pPr marL="285750" indent="-285750">
              <a:lnSpc>
                <a:spcPts val="1800"/>
              </a:lnSpc>
              <a:buFont typeface="Arial" panose="020B0604020202020204" pitchFamily="34" charset="0"/>
              <a:buChar char="•"/>
            </a:pPr>
            <a:r>
              <a:rPr lang="en-US" dirty="0">
                <a:solidFill>
                  <a:srgbClr val="0167C1"/>
                </a:solidFill>
              </a:rPr>
              <a:t>Vulnerable to ransomware</a:t>
            </a:r>
          </a:p>
        </p:txBody>
      </p:sp>
      <p:sp>
        <p:nvSpPr>
          <p:cNvPr id="66" name="Rectangle 65">
            <a:extLst>
              <a:ext uri="{FF2B5EF4-FFF2-40B4-BE49-F238E27FC236}">
                <a16:creationId xmlns:a16="http://schemas.microsoft.com/office/drawing/2014/main" id="{08E1B61E-BE83-4BB3-B6E6-775160688FC1}"/>
              </a:ext>
            </a:extLst>
          </p:cNvPr>
          <p:cNvSpPr/>
          <p:nvPr/>
        </p:nvSpPr>
        <p:spPr>
          <a:xfrm>
            <a:off x="2675303" y="2078556"/>
            <a:ext cx="498855" cy="769441"/>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a:t>
            </a:r>
          </a:p>
        </p:txBody>
      </p:sp>
      <p:sp>
        <p:nvSpPr>
          <p:cNvPr id="67" name="Rectangle 66">
            <a:extLst>
              <a:ext uri="{FF2B5EF4-FFF2-40B4-BE49-F238E27FC236}">
                <a16:creationId xmlns:a16="http://schemas.microsoft.com/office/drawing/2014/main" id="{D08C7A1C-684E-4525-AF5D-2BB98B410319}"/>
              </a:ext>
            </a:extLst>
          </p:cNvPr>
          <p:cNvSpPr/>
          <p:nvPr/>
        </p:nvSpPr>
        <p:spPr>
          <a:xfrm>
            <a:off x="3033495" y="2078556"/>
            <a:ext cx="498855" cy="769441"/>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a:t>
            </a:r>
          </a:p>
        </p:txBody>
      </p:sp>
      <p:sp>
        <p:nvSpPr>
          <p:cNvPr id="71" name="Rectangle 70">
            <a:extLst>
              <a:ext uri="{FF2B5EF4-FFF2-40B4-BE49-F238E27FC236}">
                <a16:creationId xmlns:a16="http://schemas.microsoft.com/office/drawing/2014/main" id="{D11EC651-D850-48DD-9D8E-29208DC2910C}"/>
              </a:ext>
            </a:extLst>
          </p:cNvPr>
          <p:cNvSpPr/>
          <p:nvPr/>
        </p:nvSpPr>
        <p:spPr>
          <a:xfrm>
            <a:off x="3391687" y="2078556"/>
            <a:ext cx="498855" cy="769441"/>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a:t>
            </a:r>
          </a:p>
        </p:txBody>
      </p:sp>
      <p:sp>
        <p:nvSpPr>
          <p:cNvPr id="74" name="Rectangle 73">
            <a:extLst>
              <a:ext uri="{FF2B5EF4-FFF2-40B4-BE49-F238E27FC236}">
                <a16:creationId xmlns:a16="http://schemas.microsoft.com/office/drawing/2014/main" id="{258F9321-AEEA-49DE-BBDF-4BDF785DBE81}"/>
              </a:ext>
            </a:extLst>
          </p:cNvPr>
          <p:cNvSpPr/>
          <p:nvPr/>
        </p:nvSpPr>
        <p:spPr>
          <a:xfrm>
            <a:off x="3749879" y="2078556"/>
            <a:ext cx="498855" cy="769441"/>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a:t>
            </a:r>
          </a:p>
        </p:txBody>
      </p:sp>
      <p:sp>
        <p:nvSpPr>
          <p:cNvPr id="76" name="Rectangle 75">
            <a:extLst>
              <a:ext uri="{FF2B5EF4-FFF2-40B4-BE49-F238E27FC236}">
                <a16:creationId xmlns:a16="http://schemas.microsoft.com/office/drawing/2014/main" id="{11325CFD-3991-4CB3-89F6-5989F65ADD3C}"/>
              </a:ext>
            </a:extLst>
          </p:cNvPr>
          <p:cNvSpPr/>
          <p:nvPr/>
        </p:nvSpPr>
        <p:spPr>
          <a:xfrm>
            <a:off x="4108070" y="2080644"/>
            <a:ext cx="498855" cy="769441"/>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a:t>
            </a:r>
          </a:p>
        </p:txBody>
      </p:sp>
    </p:spTree>
    <p:extLst>
      <p:ext uri="{BB962C8B-B14F-4D97-AF65-F5344CB8AC3E}">
        <p14:creationId xmlns:p14="http://schemas.microsoft.com/office/powerpoint/2010/main" val="454599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94"/>
          <p:cNvGrpSpPr/>
          <p:nvPr/>
        </p:nvGrpSpPr>
        <p:grpSpPr>
          <a:xfrm>
            <a:off x="388378" y="2135214"/>
            <a:ext cx="925131" cy="2610166"/>
            <a:chOff x="-1208109" y="2149926"/>
            <a:chExt cx="925131" cy="2610166"/>
          </a:xfrm>
        </p:grpSpPr>
        <p:pic>
          <p:nvPicPr>
            <p:cNvPr id="96" name="Picture 9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554" y="3148154"/>
              <a:ext cx="922020" cy="632460"/>
            </a:xfrm>
            <a:prstGeom prst="rect">
              <a:avLst/>
            </a:prstGeom>
          </p:spPr>
        </p:pic>
        <p:pic>
          <p:nvPicPr>
            <p:cNvPr id="97" name="Picture 9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8109" y="2149926"/>
              <a:ext cx="925131" cy="634594"/>
            </a:xfrm>
            <a:prstGeom prst="rect">
              <a:avLst/>
            </a:prstGeom>
          </p:spPr>
        </p:pic>
        <p:pic>
          <p:nvPicPr>
            <p:cNvPr id="101" name="Picture 10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6554" y="4127632"/>
              <a:ext cx="922020" cy="632460"/>
            </a:xfrm>
            <a:prstGeom prst="rect">
              <a:avLst/>
            </a:prstGeom>
          </p:spPr>
        </p:pic>
      </p:grpSp>
      <p:grpSp>
        <p:nvGrpSpPr>
          <p:cNvPr id="110" name="Group 109"/>
          <p:cNvGrpSpPr/>
          <p:nvPr/>
        </p:nvGrpSpPr>
        <p:grpSpPr>
          <a:xfrm>
            <a:off x="7541858" y="4281191"/>
            <a:ext cx="3671547" cy="1349370"/>
            <a:chOff x="7462847" y="1604501"/>
            <a:chExt cx="3671547" cy="1349370"/>
          </a:xfrm>
        </p:grpSpPr>
        <p:sp>
          <p:nvSpPr>
            <p:cNvPr id="112" name="Rounded Rectangle 111"/>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p:cNvCxnSpPr/>
            <p:nvPr/>
          </p:nvCxnSpPr>
          <p:spPr>
            <a:xfrm>
              <a:off x="9282573" y="1604501"/>
              <a:ext cx="0" cy="13493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02" name="Picture 101">
            <a:extLst>
              <a:ext uri="{FF2B5EF4-FFF2-40B4-BE49-F238E27FC236}">
                <a16:creationId xmlns:a16="http://schemas.microsoft.com/office/drawing/2014/main" id="{2DD2DB51-2ECF-4EF3-93AC-CAB1C82300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05059" y="4429634"/>
            <a:ext cx="888129" cy="1046410"/>
          </a:xfrm>
          <a:prstGeom prst="rect">
            <a:avLst/>
          </a:prstGeom>
        </p:spPr>
      </p:pic>
      <p:sp>
        <p:nvSpPr>
          <p:cNvPr id="120" name="Rounded Rectangle 119"/>
          <p:cNvSpPr/>
          <p:nvPr/>
        </p:nvSpPr>
        <p:spPr>
          <a:xfrm>
            <a:off x="4790646" y="4901216"/>
            <a:ext cx="280598" cy="280598"/>
          </a:xfrm>
          <a:prstGeom prst="roundRect">
            <a:avLst/>
          </a:prstGeom>
          <a:solidFill>
            <a:srgbClr val="F1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p:cNvGrpSpPr/>
          <p:nvPr/>
        </p:nvGrpSpPr>
        <p:grpSpPr>
          <a:xfrm>
            <a:off x="7555716" y="2953871"/>
            <a:ext cx="3671547" cy="1308163"/>
            <a:chOff x="7462847" y="1617799"/>
            <a:chExt cx="3671547" cy="1308163"/>
          </a:xfrm>
        </p:grpSpPr>
        <p:sp>
          <p:nvSpPr>
            <p:cNvPr id="104" name="Rounded Rectangle 103"/>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p:cNvCxnSpPr/>
            <p:nvPr/>
          </p:nvCxnSpPr>
          <p:spPr>
            <a:xfrm>
              <a:off x="9268715" y="1617799"/>
              <a:ext cx="0" cy="13081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95596" y="3052641"/>
            <a:ext cx="916397" cy="1129926"/>
          </a:xfrm>
          <a:prstGeom prst="rect">
            <a:avLst/>
          </a:prstGeom>
        </p:spPr>
      </p:pic>
      <p:sp>
        <p:nvSpPr>
          <p:cNvPr id="160" name="Content Placeholder 4"/>
          <p:cNvSpPr txBox="1">
            <a:spLocks/>
          </p:cNvSpPr>
          <p:nvPr/>
        </p:nvSpPr>
        <p:spPr>
          <a:xfrm>
            <a:off x="7715064" y="3901794"/>
            <a:ext cx="1236441" cy="267790"/>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0" dirty="0">
                <a:solidFill>
                  <a:schemeClr val="bg1">
                    <a:lumMod val="75000"/>
                  </a:schemeClr>
                </a:solidFill>
                <a:latin typeface="Avenir LT Std 65 Medium" panose="020B0603020203020204" pitchFamily="34" charset="0"/>
              </a:rPr>
              <a:t>PROVIDER 2</a:t>
            </a:r>
          </a:p>
        </p:txBody>
      </p:sp>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59089" y="3332841"/>
            <a:ext cx="630759" cy="618745"/>
          </a:xfrm>
          <a:prstGeom prst="rect">
            <a:avLst/>
          </a:prstGeom>
        </p:spPr>
      </p:pic>
      <p:grpSp>
        <p:nvGrpSpPr>
          <p:cNvPr id="2" name="Group 1">
            <a:extLst>
              <a:ext uri="{FF2B5EF4-FFF2-40B4-BE49-F238E27FC236}">
                <a16:creationId xmlns:a16="http://schemas.microsoft.com/office/drawing/2014/main" id="{94E1361B-AA98-451F-85D0-85B79EC66D98}"/>
              </a:ext>
            </a:extLst>
          </p:cNvPr>
          <p:cNvGrpSpPr/>
          <p:nvPr/>
        </p:nvGrpSpPr>
        <p:grpSpPr>
          <a:xfrm>
            <a:off x="4097635" y="2740746"/>
            <a:ext cx="1761124" cy="1467995"/>
            <a:chOff x="4255783" y="2899338"/>
            <a:chExt cx="1761124" cy="1467995"/>
          </a:xfrm>
        </p:grpSpPr>
        <p:sp>
          <p:nvSpPr>
            <p:cNvPr id="123" name="Rounded Rectangle 125">
              <a:extLst>
                <a:ext uri="{FF2B5EF4-FFF2-40B4-BE49-F238E27FC236}">
                  <a16:creationId xmlns:a16="http://schemas.microsoft.com/office/drawing/2014/main" id="{C63B8695-99FE-4F8F-BD32-41714A02CE97}"/>
                </a:ext>
              </a:extLst>
            </p:cNvPr>
            <p:cNvSpPr/>
            <p:nvPr/>
          </p:nvSpPr>
          <p:spPr>
            <a:xfrm>
              <a:off x="4255783" y="2899338"/>
              <a:ext cx="1761124" cy="1467995"/>
            </a:xfrm>
            <a:prstGeom prst="roundRect">
              <a:avLst/>
            </a:prstGeom>
            <a:solidFill>
              <a:schemeClr val="accent4">
                <a:lumMod val="20000"/>
                <a:lumOff val="80000"/>
              </a:schemeClr>
            </a:solid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 name="Picture 123">
              <a:extLst>
                <a:ext uri="{FF2B5EF4-FFF2-40B4-BE49-F238E27FC236}">
                  <a16:creationId xmlns:a16="http://schemas.microsoft.com/office/drawing/2014/main" id="{DF035E03-68EE-4EB8-BA5E-7283D04289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66222" y="3610738"/>
              <a:ext cx="558876" cy="558876"/>
            </a:xfrm>
            <a:prstGeom prst="rect">
              <a:avLst/>
            </a:prstGeom>
          </p:spPr>
        </p:pic>
        <p:pic>
          <p:nvPicPr>
            <p:cNvPr id="125" name="Picture 124">
              <a:extLst>
                <a:ext uri="{FF2B5EF4-FFF2-40B4-BE49-F238E27FC236}">
                  <a16:creationId xmlns:a16="http://schemas.microsoft.com/office/drawing/2014/main" id="{35A86882-CA95-4D38-B087-C572D200419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67376" y="3376598"/>
              <a:ext cx="1121959" cy="202338"/>
            </a:xfrm>
            <a:prstGeom prst="rect">
              <a:avLst/>
            </a:prstGeom>
          </p:spPr>
        </p:pic>
        <p:sp>
          <p:nvSpPr>
            <p:cNvPr id="126" name="Content Placeholder 4">
              <a:extLst>
                <a:ext uri="{FF2B5EF4-FFF2-40B4-BE49-F238E27FC236}">
                  <a16:creationId xmlns:a16="http://schemas.microsoft.com/office/drawing/2014/main" id="{48D59188-CC4A-47CD-AE9B-284E493BC8D6}"/>
                </a:ext>
              </a:extLst>
            </p:cNvPr>
            <p:cNvSpPr txBox="1">
              <a:spLocks/>
            </p:cNvSpPr>
            <p:nvPr/>
          </p:nvSpPr>
          <p:spPr>
            <a:xfrm>
              <a:off x="4433648" y="3056760"/>
              <a:ext cx="1448875" cy="37348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lnSpc>
                  <a:spcPct val="100000"/>
                </a:lnSpc>
                <a:spcBef>
                  <a:spcPts val="30"/>
                </a:spcBef>
                <a:buFont typeface="Arial"/>
                <a:buNone/>
              </a:pPr>
              <a:r>
                <a:rPr lang="en-US" sz="1800" b="1" kern="0" dirty="0">
                  <a:solidFill>
                    <a:srgbClr val="0167C1"/>
                  </a:solidFill>
                </a:rPr>
                <a:t>BACKUP S/W</a:t>
              </a:r>
            </a:p>
          </p:txBody>
        </p:sp>
      </p:grpSp>
      <p:sp>
        <p:nvSpPr>
          <p:cNvPr id="6" name="Title 5"/>
          <p:cNvSpPr>
            <a:spLocks noGrp="1"/>
          </p:cNvSpPr>
          <p:nvPr>
            <p:ph type="title"/>
          </p:nvPr>
        </p:nvSpPr>
        <p:spPr/>
        <p:txBody>
          <a:bodyPr>
            <a:noAutofit/>
          </a:bodyPr>
          <a:lstStyle/>
          <a:p>
            <a:r>
              <a:rPr lang="en-US" sz="3600" dirty="0">
                <a:solidFill>
                  <a:schemeClr val="tx1"/>
                </a:solidFill>
                <a:latin typeface="Avenir LT Std 65 Medium" panose="020B0603020203020204" pitchFamily="34" charset="0"/>
              </a:rPr>
              <a:t>rest</a:t>
            </a:r>
            <a:r>
              <a:rPr lang="en-US" sz="3600" dirty="0">
                <a:solidFill>
                  <a:srgbClr val="0167C1"/>
                </a:solidFill>
                <a:latin typeface="Avenir LT Std 65 Medium" panose="020B0603020203020204" pitchFamily="34" charset="0"/>
              </a:rPr>
              <a:t>o</a:t>
            </a:r>
            <a:r>
              <a:rPr lang="en-US" sz="3600" dirty="0">
                <a:solidFill>
                  <a:schemeClr val="tx1"/>
                </a:solidFill>
                <a:latin typeface="Avenir LT Std 65 Medium" panose="020B0603020203020204" pitchFamily="34" charset="0"/>
              </a:rPr>
              <a:t>r</a:t>
            </a:r>
            <a:r>
              <a:rPr lang="en-US" sz="3600" dirty="0">
                <a:solidFill>
                  <a:srgbClr val="0167C1"/>
                </a:solidFill>
                <a:latin typeface="Avenir LT Std 65 Medium" panose="020B0603020203020204" pitchFamily="34" charset="0"/>
              </a:rPr>
              <a:t>Vault </a:t>
            </a:r>
            <a:r>
              <a:rPr lang="en-US" sz="3600" dirty="0">
                <a:latin typeface="Avenir LT Std 65 Medium" panose="020B0603020203020204" pitchFamily="34" charset="0"/>
              </a:rPr>
              <a:t>Offload Data Virtualization (</a:t>
            </a:r>
            <a:r>
              <a:rPr lang="en-US" sz="3600" dirty="0">
                <a:solidFill>
                  <a:srgbClr val="0167C1"/>
                </a:solidFill>
                <a:latin typeface="Avenir LT Std 65 Medium" panose="020B0603020203020204" pitchFamily="34" charset="0"/>
              </a:rPr>
              <a:t>ODV</a:t>
            </a:r>
            <a:r>
              <a:rPr lang="en-US" sz="3600" dirty="0">
                <a:latin typeface="Avenir LT Std 65 Medium" panose="020B0603020203020204" pitchFamily="34" charset="0"/>
              </a:rPr>
              <a:t>)</a:t>
            </a:r>
            <a:br>
              <a:rPr lang="en-US" sz="3600" dirty="0">
                <a:latin typeface="Avenir LT Std 65 Medium" panose="020B0603020203020204" pitchFamily="34" charset="0"/>
              </a:rPr>
            </a:br>
            <a:r>
              <a:rPr lang="en-US" sz="2400" dirty="0">
                <a:latin typeface="Avenir LT Std 65 Medium" panose="020B0603020203020204" pitchFamily="34" charset="0"/>
              </a:rPr>
              <a:t>Conserves primary storage capacity – </a:t>
            </a:r>
            <a:r>
              <a:rPr lang="en-US" sz="2400" dirty="0">
                <a:solidFill>
                  <a:srgbClr val="0167C1"/>
                </a:solidFill>
                <a:latin typeface="Avenir LT Std 65 Medium" panose="020B0603020203020204" pitchFamily="34" charset="0"/>
              </a:rPr>
              <a:t>Inactive unstructured data moved to </a:t>
            </a:r>
            <a:r>
              <a:rPr lang="en-US" sz="2400" dirty="0" err="1">
                <a:solidFill>
                  <a:schemeClr val="tx1"/>
                </a:solidFill>
                <a:latin typeface="Avenir LT Std 65 Medium" panose="020B0603020203020204" pitchFamily="34" charset="0"/>
              </a:rPr>
              <a:t>r</a:t>
            </a:r>
            <a:r>
              <a:rPr lang="en-US" sz="2400" dirty="0" err="1">
                <a:solidFill>
                  <a:srgbClr val="0167C1"/>
                </a:solidFill>
                <a:latin typeface="Avenir LT Std 65 Medium" panose="020B0603020203020204" pitchFamily="34" charset="0"/>
              </a:rPr>
              <a:t>V</a:t>
            </a:r>
            <a:endParaRPr lang="en-US" sz="2400" dirty="0"/>
          </a:p>
        </p:txBody>
      </p:sp>
      <p:grpSp>
        <p:nvGrpSpPr>
          <p:cNvPr id="86" name="Group 85"/>
          <p:cNvGrpSpPr/>
          <p:nvPr/>
        </p:nvGrpSpPr>
        <p:grpSpPr>
          <a:xfrm>
            <a:off x="7541858" y="1604501"/>
            <a:ext cx="3671547" cy="1349370"/>
            <a:chOff x="7462847" y="1604501"/>
            <a:chExt cx="3671547" cy="1349370"/>
          </a:xfrm>
        </p:grpSpPr>
        <p:sp>
          <p:nvSpPr>
            <p:cNvPr id="92" name="Rounded Rectangle 91"/>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p:cNvCxnSpPr/>
            <p:nvPr/>
          </p:nvCxnSpPr>
          <p:spPr>
            <a:xfrm>
              <a:off x="9282573" y="1604501"/>
              <a:ext cx="0" cy="13493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4" name="Rectangle: Rounded Corners 1">
            <a:extLst>
              <a:ext uri="{FF2B5EF4-FFF2-40B4-BE49-F238E27FC236}">
                <a16:creationId xmlns:a16="http://schemas.microsoft.com/office/drawing/2014/main" id="{88E80E1F-9785-4CBE-9C49-87DC73178F49}"/>
              </a:ext>
            </a:extLst>
          </p:cNvPr>
          <p:cNvSpPr/>
          <p:nvPr/>
        </p:nvSpPr>
        <p:spPr>
          <a:xfrm>
            <a:off x="1991392" y="2120686"/>
            <a:ext cx="1583794" cy="2713181"/>
          </a:xfrm>
          <a:prstGeom prst="roundRect">
            <a:avLst/>
          </a:prstGeom>
          <a:noFill/>
          <a:ln>
            <a:solidFill>
              <a:srgbClr val="DBDBD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ontent Placeholder 4">
            <a:extLst>
              <a:ext uri="{FF2B5EF4-FFF2-40B4-BE49-F238E27FC236}">
                <a16:creationId xmlns:a16="http://schemas.microsoft.com/office/drawing/2014/main" id="{29573DAF-5436-485F-9307-145D84E1A6F2}"/>
              </a:ext>
            </a:extLst>
          </p:cNvPr>
          <p:cNvSpPr txBox="1">
            <a:spLocks/>
          </p:cNvSpPr>
          <p:nvPr/>
        </p:nvSpPr>
        <p:spPr>
          <a:xfrm>
            <a:off x="307122" y="1194195"/>
            <a:ext cx="3737921" cy="41347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900" b="0" dirty="0">
                <a:solidFill>
                  <a:srgbClr val="0167C1"/>
                </a:solidFill>
                <a:latin typeface="Avenir LT Std 55 Roman" panose="020B0703020203020204" pitchFamily="34" charset="0"/>
              </a:rPr>
              <a:t>ON PREM / PRODUCTION</a:t>
            </a:r>
          </a:p>
        </p:txBody>
      </p:sp>
      <p:sp>
        <p:nvSpPr>
          <p:cNvPr id="138" name="Content Placeholder 4">
            <a:extLst>
              <a:ext uri="{FF2B5EF4-FFF2-40B4-BE49-F238E27FC236}">
                <a16:creationId xmlns:a16="http://schemas.microsoft.com/office/drawing/2014/main" id="{D8C8679B-26AB-4E00-9E4A-6E40160B3FC1}"/>
              </a:ext>
            </a:extLst>
          </p:cNvPr>
          <p:cNvSpPr txBox="1">
            <a:spLocks/>
          </p:cNvSpPr>
          <p:nvPr/>
        </p:nvSpPr>
        <p:spPr>
          <a:xfrm>
            <a:off x="7173254" y="1194195"/>
            <a:ext cx="4877203" cy="41347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900" b="0" dirty="0">
                <a:solidFill>
                  <a:srgbClr val="0167C1"/>
                </a:solidFill>
                <a:latin typeface="Avenir LT Std 55 Roman" panose="020B0703020203020204" pitchFamily="34" charset="0"/>
              </a:rPr>
              <a:t>CLOUD BUSINESS OPERATIONS</a:t>
            </a:r>
          </a:p>
        </p:txBody>
      </p:sp>
      <p:sp>
        <p:nvSpPr>
          <p:cNvPr id="149" name="Content Placeholder 4"/>
          <p:cNvSpPr txBox="1">
            <a:spLocks/>
          </p:cNvSpPr>
          <p:nvPr/>
        </p:nvSpPr>
        <p:spPr>
          <a:xfrm>
            <a:off x="7715064" y="2536974"/>
            <a:ext cx="1236441" cy="267790"/>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0" dirty="0">
                <a:solidFill>
                  <a:schemeClr val="bg1">
                    <a:lumMod val="75000"/>
                  </a:schemeClr>
                </a:solidFill>
                <a:latin typeface="Avenir LT Std 65 Medium" panose="020B0603020203020204" pitchFamily="34" charset="0"/>
              </a:rPr>
              <a:t>PROVIDER 1</a:t>
            </a:r>
          </a:p>
        </p:txBody>
      </p:sp>
      <p:pic>
        <p:nvPicPr>
          <p:cNvPr id="156" name="Picture 15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47246" y="1663486"/>
            <a:ext cx="1362075" cy="876300"/>
          </a:xfrm>
          <a:prstGeom prst="rect">
            <a:avLst/>
          </a:prstGeom>
        </p:spPr>
      </p:pic>
      <p:sp>
        <p:nvSpPr>
          <p:cNvPr id="158" name="Rounded Rectangle 40">
            <a:extLst>
              <a:ext uri="{FF2B5EF4-FFF2-40B4-BE49-F238E27FC236}">
                <a16:creationId xmlns:a16="http://schemas.microsoft.com/office/drawing/2014/main" id="{8E2B205C-B2D1-47CD-8D7D-42EDA8493208}"/>
              </a:ext>
            </a:extLst>
          </p:cNvPr>
          <p:cNvSpPr/>
          <p:nvPr/>
        </p:nvSpPr>
        <p:spPr>
          <a:xfrm>
            <a:off x="138546" y="1126698"/>
            <a:ext cx="3872562" cy="4680804"/>
          </a:xfrm>
          <a:prstGeom prst="roundRect">
            <a:avLst>
              <a:gd name="adj" fmla="val 5245"/>
            </a:avLst>
          </a:prstGeom>
          <a:no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40">
            <a:extLst>
              <a:ext uri="{FF2B5EF4-FFF2-40B4-BE49-F238E27FC236}">
                <a16:creationId xmlns:a16="http://schemas.microsoft.com/office/drawing/2014/main" id="{8E2B205C-B2D1-47CD-8D7D-42EDA8493208}"/>
              </a:ext>
            </a:extLst>
          </p:cNvPr>
          <p:cNvSpPr/>
          <p:nvPr/>
        </p:nvSpPr>
        <p:spPr>
          <a:xfrm>
            <a:off x="7265876" y="1126697"/>
            <a:ext cx="4815852" cy="4680805"/>
          </a:xfrm>
          <a:prstGeom prst="roundRect">
            <a:avLst>
              <a:gd name="adj" fmla="val 5245"/>
            </a:avLst>
          </a:prstGeom>
          <a:no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16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01824" y="2199004"/>
            <a:ext cx="617522" cy="605760"/>
          </a:xfrm>
          <a:prstGeom prst="rect">
            <a:avLst/>
          </a:prstGeom>
        </p:spPr>
      </p:pic>
      <p:sp>
        <p:nvSpPr>
          <p:cNvPr id="194" name="Rounded Rectangle 6">
            <a:extLst>
              <a:ext uri="{FF2B5EF4-FFF2-40B4-BE49-F238E27FC236}">
                <a16:creationId xmlns:a16="http://schemas.microsoft.com/office/drawing/2014/main" id="{6511B364-45A4-47DD-8A41-9C685AE2CDF1}"/>
              </a:ext>
            </a:extLst>
          </p:cNvPr>
          <p:cNvSpPr/>
          <p:nvPr/>
        </p:nvSpPr>
        <p:spPr>
          <a:xfrm>
            <a:off x="2662497" y="2353513"/>
            <a:ext cx="296176" cy="30432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662497" y="3328771"/>
            <a:ext cx="296176" cy="304328"/>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201"/>
          <p:cNvGrpSpPr/>
          <p:nvPr/>
        </p:nvGrpSpPr>
        <p:grpSpPr>
          <a:xfrm>
            <a:off x="7541858" y="1604501"/>
            <a:ext cx="3671547" cy="1349370"/>
            <a:chOff x="7462847" y="1604501"/>
            <a:chExt cx="3671547" cy="1349370"/>
          </a:xfrm>
        </p:grpSpPr>
        <p:sp>
          <p:nvSpPr>
            <p:cNvPr id="203" name="Rounded Rectangle 202"/>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 name="Straight Connector 203"/>
            <p:cNvCxnSpPr/>
            <p:nvPr/>
          </p:nvCxnSpPr>
          <p:spPr>
            <a:xfrm>
              <a:off x="9282573" y="1604501"/>
              <a:ext cx="0" cy="13493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05" name="Picture 204">
            <a:extLst>
              <a:ext uri="{FF2B5EF4-FFF2-40B4-BE49-F238E27FC236}">
                <a16:creationId xmlns:a16="http://schemas.microsoft.com/office/drawing/2014/main" id="{8DDDB8E7-EFD5-4C95-B262-B88EA286EF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54326" y="1977274"/>
            <a:ext cx="620327" cy="608511"/>
          </a:xfrm>
          <a:prstGeom prst="rect">
            <a:avLst/>
          </a:prstGeom>
        </p:spPr>
      </p:pic>
      <p:pic>
        <p:nvPicPr>
          <p:cNvPr id="206" name="Picture 205">
            <a:extLst>
              <a:ext uri="{FF2B5EF4-FFF2-40B4-BE49-F238E27FC236}">
                <a16:creationId xmlns:a16="http://schemas.microsoft.com/office/drawing/2014/main" id="{897EB0CF-52F6-4C37-A164-EA9BE8A273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81893" y="1682919"/>
            <a:ext cx="889920" cy="1097280"/>
          </a:xfrm>
          <a:prstGeom prst="rect">
            <a:avLst/>
          </a:prstGeom>
        </p:spPr>
      </p:pic>
      <p:sp>
        <p:nvSpPr>
          <p:cNvPr id="218" name="Rounded Rectangle 67">
            <a:extLst>
              <a:ext uri="{FF2B5EF4-FFF2-40B4-BE49-F238E27FC236}">
                <a16:creationId xmlns:a16="http://schemas.microsoft.com/office/drawing/2014/main" id="{36BD3077-F898-417D-8781-3DF26504A839}"/>
              </a:ext>
            </a:extLst>
          </p:cNvPr>
          <p:cNvSpPr/>
          <p:nvPr/>
        </p:nvSpPr>
        <p:spPr>
          <a:xfrm>
            <a:off x="2603114" y="3536127"/>
            <a:ext cx="342026" cy="360113"/>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224"/>
          <p:cNvSpPr/>
          <p:nvPr/>
        </p:nvSpPr>
        <p:spPr>
          <a:xfrm>
            <a:off x="2455803" y="3495005"/>
            <a:ext cx="308317" cy="279158"/>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ed Rectangle 6">
            <a:extLst>
              <a:ext uri="{FF2B5EF4-FFF2-40B4-BE49-F238E27FC236}">
                <a16:creationId xmlns:a16="http://schemas.microsoft.com/office/drawing/2014/main" id="{6511B364-45A4-47DD-8A41-9C685AE2CDF1}"/>
              </a:ext>
            </a:extLst>
          </p:cNvPr>
          <p:cNvSpPr/>
          <p:nvPr/>
        </p:nvSpPr>
        <p:spPr>
          <a:xfrm>
            <a:off x="2664289" y="2366917"/>
            <a:ext cx="279431" cy="27649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1" name="Group 250"/>
          <p:cNvGrpSpPr/>
          <p:nvPr/>
        </p:nvGrpSpPr>
        <p:grpSpPr>
          <a:xfrm>
            <a:off x="7647246" y="1663486"/>
            <a:ext cx="1362075" cy="1141278"/>
            <a:chOff x="7647246" y="1663486"/>
            <a:chExt cx="1362075" cy="1141278"/>
          </a:xfrm>
        </p:grpSpPr>
        <p:sp>
          <p:nvSpPr>
            <p:cNvPr id="252" name="Content Placeholder 4"/>
            <p:cNvSpPr txBox="1">
              <a:spLocks/>
            </p:cNvSpPr>
            <p:nvPr/>
          </p:nvSpPr>
          <p:spPr>
            <a:xfrm>
              <a:off x="7715064" y="2536974"/>
              <a:ext cx="1236441" cy="267790"/>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0" dirty="0">
                  <a:solidFill>
                    <a:schemeClr val="bg1">
                      <a:lumMod val="75000"/>
                    </a:schemeClr>
                  </a:solidFill>
                  <a:latin typeface="Avenir LT Std 65 Medium" panose="020B0603020203020204" pitchFamily="34" charset="0"/>
                </a:rPr>
                <a:t>PROVIDER 1</a:t>
              </a:r>
            </a:p>
          </p:txBody>
        </p:sp>
        <p:pic>
          <p:nvPicPr>
            <p:cNvPr id="253" name="Picture 2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47246" y="1663486"/>
              <a:ext cx="1362075" cy="876300"/>
            </a:xfrm>
            <a:prstGeom prst="rect">
              <a:avLst/>
            </a:prstGeom>
          </p:spPr>
        </p:pic>
      </p:grpSp>
      <p:sp>
        <p:nvSpPr>
          <p:cNvPr id="27" name="Rounded Rectangle 26"/>
          <p:cNvSpPr/>
          <p:nvPr/>
        </p:nvSpPr>
        <p:spPr>
          <a:xfrm>
            <a:off x="4831971" y="4907483"/>
            <a:ext cx="296176" cy="301688"/>
          </a:xfrm>
          <a:prstGeom prst="roundRect">
            <a:avLst/>
          </a:prstGeom>
          <a:solidFill>
            <a:srgbClr val="01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ounded Rectangle 6">
            <a:extLst>
              <a:ext uri="{FF2B5EF4-FFF2-40B4-BE49-F238E27FC236}">
                <a16:creationId xmlns:a16="http://schemas.microsoft.com/office/drawing/2014/main" id="{6511B364-45A4-47DD-8A41-9C685AE2CDF1}"/>
              </a:ext>
            </a:extLst>
          </p:cNvPr>
          <p:cNvSpPr/>
          <p:nvPr/>
        </p:nvSpPr>
        <p:spPr>
          <a:xfrm>
            <a:off x="2652260" y="2356153"/>
            <a:ext cx="279431" cy="27649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 name="Rounded Rectangle 6">
            <a:extLst>
              <a:ext uri="{FF2B5EF4-FFF2-40B4-BE49-F238E27FC236}">
                <a16:creationId xmlns:a16="http://schemas.microsoft.com/office/drawing/2014/main" id="{6511B364-45A4-47DD-8A41-9C685AE2CDF1}"/>
              </a:ext>
            </a:extLst>
          </p:cNvPr>
          <p:cNvSpPr/>
          <p:nvPr/>
        </p:nvSpPr>
        <p:spPr>
          <a:xfrm>
            <a:off x="2672240" y="2356646"/>
            <a:ext cx="279431" cy="27649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9" name="Picture 25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76371" y="4202785"/>
            <a:ext cx="373602" cy="380395"/>
          </a:xfrm>
          <a:prstGeom prst="rect">
            <a:avLst/>
          </a:prstGeom>
        </p:spPr>
      </p:pic>
      <p:pic>
        <p:nvPicPr>
          <p:cNvPr id="260" name="Picture 25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8564" y="2234056"/>
            <a:ext cx="373602" cy="380395"/>
          </a:xfrm>
          <a:prstGeom prst="rect">
            <a:avLst/>
          </a:prstGeom>
        </p:spPr>
      </p:pic>
      <p:pic>
        <p:nvPicPr>
          <p:cNvPr id="261" name="Picture 260">
            <a:extLst>
              <a:ext uri="{FF2B5EF4-FFF2-40B4-BE49-F238E27FC236}">
                <a16:creationId xmlns:a16="http://schemas.microsoft.com/office/drawing/2014/main" id="{A19A0D1F-EB1E-4EBB-9A8F-75D1A516988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94136" y="3230624"/>
            <a:ext cx="373602" cy="380395"/>
          </a:xfrm>
          <a:prstGeom prst="rect">
            <a:avLst/>
          </a:prstGeom>
        </p:spPr>
      </p:pic>
      <p:grpSp>
        <p:nvGrpSpPr>
          <p:cNvPr id="107" name="Group 106">
            <a:extLst>
              <a:ext uri="{FF2B5EF4-FFF2-40B4-BE49-F238E27FC236}">
                <a16:creationId xmlns:a16="http://schemas.microsoft.com/office/drawing/2014/main" id="{BD00BC4F-1E7D-42C2-B619-6BED18545605}"/>
              </a:ext>
            </a:extLst>
          </p:cNvPr>
          <p:cNvGrpSpPr/>
          <p:nvPr/>
        </p:nvGrpSpPr>
        <p:grpSpPr>
          <a:xfrm>
            <a:off x="3146615" y="2749847"/>
            <a:ext cx="4487357" cy="1467995"/>
            <a:chOff x="3150282" y="2746938"/>
            <a:chExt cx="4487357" cy="1467995"/>
          </a:xfrm>
        </p:grpSpPr>
        <p:cxnSp>
          <p:nvCxnSpPr>
            <p:cNvPr id="108" name="Straight Arrow Connector 107">
              <a:extLst>
                <a:ext uri="{FF2B5EF4-FFF2-40B4-BE49-F238E27FC236}">
                  <a16:creationId xmlns:a16="http://schemas.microsoft.com/office/drawing/2014/main" id="{22CC5FF5-820C-4179-B6F4-8EF06E0890F8}"/>
                </a:ext>
              </a:extLst>
            </p:cNvPr>
            <p:cNvCxnSpPr>
              <a:cxnSpLocks/>
            </p:cNvCxnSpPr>
            <p:nvPr/>
          </p:nvCxnSpPr>
          <p:spPr>
            <a:xfrm flipV="1">
              <a:off x="3150282" y="3467100"/>
              <a:ext cx="4487357" cy="13835"/>
            </a:xfrm>
            <a:prstGeom prst="straightConnector1">
              <a:avLst/>
            </a:prstGeom>
            <a:ln>
              <a:solidFill>
                <a:schemeClr val="tx1">
                  <a:lumMod val="65000"/>
                  <a:lumOff val="35000"/>
                </a:schemeClr>
              </a:solidFill>
              <a:prstDash val="dash"/>
              <a:tailEnd type="triangle"/>
            </a:ln>
          </p:spPr>
          <p:style>
            <a:lnRef idx="1">
              <a:schemeClr val="dk1"/>
            </a:lnRef>
            <a:fillRef idx="0">
              <a:schemeClr val="dk1"/>
            </a:fillRef>
            <a:effectRef idx="0">
              <a:schemeClr val="dk1"/>
            </a:effectRef>
            <a:fontRef idx="minor">
              <a:schemeClr val="tx1"/>
            </a:fontRef>
          </p:style>
        </p:cxnSp>
        <p:sp>
          <p:nvSpPr>
            <p:cNvPr id="109" name="Rounded Rectangle 115">
              <a:extLst>
                <a:ext uri="{FF2B5EF4-FFF2-40B4-BE49-F238E27FC236}">
                  <a16:creationId xmlns:a16="http://schemas.microsoft.com/office/drawing/2014/main" id="{101715ED-1A78-4272-A744-3450805CB959}"/>
                </a:ext>
              </a:extLst>
            </p:cNvPr>
            <p:cNvSpPr/>
            <p:nvPr/>
          </p:nvSpPr>
          <p:spPr>
            <a:xfrm>
              <a:off x="4103383" y="2746938"/>
              <a:ext cx="1761124" cy="1467995"/>
            </a:xfrm>
            <a:prstGeom prst="roundRect">
              <a:avLst/>
            </a:prstGeom>
            <a:solidFill>
              <a:schemeClr val="accent4">
                <a:lumMod val="20000"/>
                <a:lumOff val="80000"/>
              </a:schemeClr>
            </a:solid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p:cNvSpPr/>
          <p:nvPr/>
        </p:nvSpPr>
        <p:spPr>
          <a:xfrm>
            <a:off x="2621151" y="3620219"/>
            <a:ext cx="348201" cy="307887"/>
          </a:xfrm>
          <a:prstGeom prst="roundRect">
            <a:avLst/>
          </a:prstGeom>
          <a:solidFill>
            <a:srgbClr val="F1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a:off x="4215652" y="4443862"/>
            <a:ext cx="1517391" cy="115982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6AA2036F-7497-41B8-A70B-246F8A7D1E86}"/>
              </a:ext>
            </a:extLst>
          </p:cNvPr>
          <p:cNvGrpSpPr/>
          <p:nvPr/>
        </p:nvGrpSpPr>
        <p:grpSpPr>
          <a:xfrm>
            <a:off x="3247759" y="3755645"/>
            <a:ext cx="4391453" cy="2051857"/>
            <a:chOff x="3246186" y="3755645"/>
            <a:chExt cx="4391453" cy="2051857"/>
          </a:xfrm>
        </p:grpSpPr>
        <p:cxnSp>
          <p:nvCxnSpPr>
            <p:cNvPr id="116" name="Straight Connector 115">
              <a:extLst>
                <a:ext uri="{FF2B5EF4-FFF2-40B4-BE49-F238E27FC236}">
                  <a16:creationId xmlns:a16="http://schemas.microsoft.com/office/drawing/2014/main" id="{4676E0AD-7DB4-4F9E-BF64-2758B8757093}"/>
                </a:ext>
              </a:extLst>
            </p:cNvPr>
            <p:cNvCxnSpPr>
              <a:cxnSpLocks/>
              <a:endCxn id="127" idx="1"/>
            </p:cNvCxnSpPr>
            <p:nvPr/>
          </p:nvCxnSpPr>
          <p:spPr>
            <a:xfrm>
              <a:off x="3246186" y="3755645"/>
              <a:ext cx="855174" cy="1302683"/>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127" name="Rounded Rectangle 166">
              <a:extLst>
                <a:ext uri="{FF2B5EF4-FFF2-40B4-BE49-F238E27FC236}">
                  <a16:creationId xmlns:a16="http://schemas.microsoft.com/office/drawing/2014/main" id="{145F54EF-89A2-49C1-82F6-109580A2EC91}"/>
                </a:ext>
              </a:extLst>
            </p:cNvPr>
            <p:cNvSpPr/>
            <p:nvPr/>
          </p:nvSpPr>
          <p:spPr>
            <a:xfrm>
              <a:off x="4101360" y="4309153"/>
              <a:ext cx="1761124" cy="1498349"/>
            </a:xfrm>
            <a:prstGeom prst="roundRect">
              <a:avLst/>
            </a:prstGeom>
            <a:solidFill>
              <a:srgbClr val="0167C1"/>
            </a:solidFill>
            <a:ln w="28575">
              <a:solidFill>
                <a:srgbClr val="DBDBDB">
                  <a:alpha val="50196"/>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ontent Placeholder 4">
              <a:extLst>
                <a:ext uri="{FF2B5EF4-FFF2-40B4-BE49-F238E27FC236}">
                  <a16:creationId xmlns:a16="http://schemas.microsoft.com/office/drawing/2014/main" id="{B497F64C-503B-41C7-B2B7-53231D78B307}"/>
                </a:ext>
              </a:extLst>
            </p:cNvPr>
            <p:cNvSpPr txBox="1">
              <a:spLocks/>
            </p:cNvSpPr>
            <p:nvPr/>
          </p:nvSpPr>
          <p:spPr>
            <a:xfrm>
              <a:off x="4257901" y="4573464"/>
              <a:ext cx="1448875" cy="100074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lnSpc>
                  <a:spcPct val="100000"/>
                </a:lnSpc>
                <a:spcBef>
                  <a:spcPts val="30"/>
                </a:spcBef>
                <a:buFont typeface="Arial"/>
                <a:buNone/>
              </a:pPr>
              <a:r>
                <a:rPr lang="en-US" sz="1800" b="1" kern="0" dirty="0">
                  <a:solidFill>
                    <a:schemeClr val="bg1"/>
                  </a:solidFill>
                </a:rPr>
                <a:t>FSW POLICY</a:t>
              </a:r>
            </a:p>
            <a:p>
              <a:pPr marL="0" indent="0" algn="ctr">
                <a:lnSpc>
                  <a:spcPct val="100000"/>
                </a:lnSpc>
                <a:spcBef>
                  <a:spcPts val="30"/>
                </a:spcBef>
                <a:buFont typeface="Arial"/>
                <a:buNone/>
              </a:pPr>
              <a:r>
                <a:rPr lang="en-US" sz="1800" b="1" kern="0" dirty="0">
                  <a:solidFill>
                    <a:schemeClr val="bg1"/>
                  </a:solidFill>
                </a:rPr>
                <a:t>MANAGER</a:t>
              </a:r>
            </a:p>
          </p:txBody>
        </p:sp>
        <p:cxnSp>
          <p:nvCxnSpPr>
            <p:cNvPr id="129" name="Straight Arrow Connector 128">
              <a:extLst>
                <a:ext uri="{FF2B5EF4-FFF2-40B4-BE49-F238E27FC236}">
                  <a16:creationId xmlns:a16="http://schemas.microsoft.com/office/drawing/2014/main" id="{0139033A-1E01-4F45-880E-03400A86FB16}"/>
                </a:ext>
              </a:extLst>
            </p:cNvPr>
            <p:cNvCxnSpPr/>
            <p:nvPr/>
          </p:nvCxnSpPr>
          <p:spPr>
            <a:xfrm flipV="1">
              <a:off x="5864507" y="5051409"/>
              <a:ext cx="1773132" cy="13836"/>
            </a:xfrm>
            <a:prstGeom prst="straightConnector1">
              <a:avLst/>
            </a:prstGeom>
            <a:ln w="28575">
              <a:solidFill>
                <a:srgbClr val="F15A24"/>
              </a:solidFill>
              <a:prstDash val="sysDash"/>
              <a:tailEnd type="triangle"/>
            </a:ln>
          </p:spPr>
          <p:style>
            <a:lnRef idx="1">
              <a:schemeClr val="accent1"/>
            </a:lnRef>
            <a:fillRef idx="0">
              <a:schemeClr val="accent1"/>
            </a:fillRef>
            <a:effectRef idx="0">
              <a:schemeClr val="accent1"/>
            </a:effectRef>
            <a:fontRef idx="minor">
              <a:schemeClr val="tx1"/>
            </a:fontRef>
          </p:style>
        </p:cxnSp>
      </p:grpSp>
      <p:pic>
        <p:nvPicPr>
          <p:cNvPr id="99" name="Picture 9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666295" y="3061105"/>
            <a:ext cx="1323975" cy="838200"/>
          </a:xfrm>
          <a:prstGeom prst="rect">
            <a:avLst/>
          </a:prstGeom>
        </p:spPr>
      </p:pic>
      <p:sp>
        <p:nvSpPr>
          <p:cNvPr id="5" name="Rectangle 4"/>
          <p:cNvSpPr/>
          <p:nvPr/>
        </p:nvSpPr>
        <p:spPr>
          <a:xfrm>
            <a:off x="2398263" y="3094498"/>
            <a:ext cx="863612" cy="857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332064" y="2916377"/>
            <a:ext cx="931994" cy="1149158"/>
          </a:xfrm>
          <a:prstGeom prst="rect">
            <a:avLst/>
          </a:prstGeom>
        </p:spPr>
      </p:pic>
      <p:pic>
        <p:nvPicPr>
          <p:cNvPr id="11" name="Picture 1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334860" y="2917881"/>
            <a:ext cx="932021" cy="1149191"/>
          </a:xfrm>
          <a:prstGeom prst="rect">
            <a:avLst/>
          </a:prstGeom>
        </p:spPr>
      </p:pic>
      <p:pic>
        <p:nvPicPr>
          <p:cNvPr id="18" name="Picture 1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332064" y="2915926"/>
            <a:ext cx="932021" cy="1149191"/>
          </a:xfrm>
          <a:prstGeom prst="rect">
            <a:avLst/>
          </a:prstGeom>
        </p:spPr>
      </p:pic>
      <p:pic>
        <p:nvPicPr>
          <p:cNvPr id="30" name="Picture 2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365627" y="2936700"/>
            <a:ext cx="877729" cy="1122045"/>
          </a:xfrm>
          <a:prstGeom prst="rect">
            <a:avLst/>
          </a:prstGeom>
        </p:spPr>
      </p:pic>
      <p:grpSp>
        <p:nvGrpSpPr>
          <p:cNvPr id="9" name="Group 8"/>
          <p:cNvGrpSpPr/>
          <p:nvPr/>
        </p:nvGrpSpPr>
        <p:grpSpPr>
          <a:xfrm>
            <a:off x="2363539" y="2936281"/>
            <a:ext cx="884193" cy="1128835"/>
            <a:chOff x="2062931" y="4353468"/>
            <a:chExt cx="923925" cy="1181100"/>
          </a:xfrm>
        </p:grpSpPr>
        <p:sp>
          <p:nvSpPr>
            <p:cNvPr id="8" name="Rectangle 7"/>
            <p:cNvSpPr/>
            <p:nvPr/>
          </p:nvSpPr>
          <p:spPr>
            <a:xfrm>
              <a:off x="2111828" y="4443862"/>
              <a:ext cx="846845" cy="999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062931" y="4353468"/>
              <a:ext cx="923925" cy="1181100"/>
            </a:xfrm>
            <a:prstGeom prst="rect">
              <a:avLst/>
            </a:prstGeom>
          </p:spPr>
        </p:pic>
      </p:grpSp>
      <p:pic>
        <p:nvPicPr>
          <p:cNvPr id="100" name="Picture 9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710589" y="4406420"/>
            <a:ext cx="1295400" cy="847725"/>
          </a:xfrm>
          <a:prstGeom prst="rect">
            <a:avLst/>
          </a:prstGeom>
        </p:spPr>
      </p:pic>
      <p:sp>
        <p:nvSpPr>
          <p:cNvPr id="90" name="Rectangle 89">
            <a:extLst>
              <a:ext uri="{FF2B5EF4-FFF2-40B4-BE49-F238E27FC236}">
                <a16:creationId xmlns:a16="http://schemas.microsoft.com/office/drawing/2014/main" id="{0E99C4C3-D192-456E-86AE-B28D3822DAB6}"/>
              </a:ext>
            </a:extLst>
          </p:cNvPr>
          <p:cNvSpPr/>
          <p:nvPr/>
        </p:nvSpPr>
        <p:spPr>
          <a:xfrm>
            <a:off x="7422119" y="1604501"/>
            <a:ext cx="4034776" cy="2676690"/>
          </a:xfrm>
          <a:prstGeom prst="rect">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81F7711A-9E5B-4C32-97FD-3B204EF00752}"/>
              </a:ext>
            </a:extLst>
          </p:cNvPr>
          <p:cNvSpPr txBox="1"/>
          <p:nvPr/>
        </p:nvSpPr>
        <p:spPr>
          <a:xfrm>
            <a:off x="3185781" y="4180170"/>
            <a:ext cx="925253" cy="553998"/>
          </a:xfrm>
          <a:prstGeom prst="rect">
            <a:avLst/>
          </a:prstGeom>
          <a:noFill/>
        </p:spPr>
        <p:txBody>
          <a:bodyPr wrap="none" rtlCol="0">
            <a:spAutoFit/>
          </a:bodyPr>
          <a:lstStyle/>
          <a:p>
            <a:pPr algn="ctr"/>
            <a:r>
              <a:rPr lang="en-US" sz="1200" dirty="0">
                <a:solidFill>
                  <a:srgbClr val="0167C1"/>
                </a:solidFill>
                <a:latin typeface="Avenir LT Std 55 Roman" panose="020B0703020203020204" pitchFamily="34" charset="0"/>
              </a:rPr>
              <a:t>OFFLOAD</a:t>
            </a:r>
          </a:p>
          <a:p>
            <a:pPr algn="ctr"/>
            <a:r>
              <a:rPr lang="en-US" dirty="0">
                <a:solidFill>
                  <a:srgbClr val="0167C1"/>
                </a:solidFill>
                <a:latin typeface="Avenir LT Std 55 Roman" panose="020B0703020203020204" pitchFamily="34" charset="0"/>
              </a:rPr>
              <a:t>2</a:t>
            </a:r>
            <a:r>
              <a:rPr lang="en-US" dirty="0">
                <a:latin typeface="Avenir LT Std 55 Roman" panose="020B0703020203020204" pitchFamily="34" charset="0"/>
              </a:rPr>
              <a:t>TB</a:t>
            </a:r>
          </a:p>
        </p:txBody>
      </p:sp>
      <p:sp>
        <p:nvSpPr>
          <p:cNvPr id="111" name="TextBox 110"/>
          <p:cNvSpPr txBox="1"/>
          <p:nvPr/>
        </p:nvSpPr>
        <p:spPr>
          <a:xfrm>
            <a:off x="250182" y="5880465"/>
            <a:ext cx="473206" cy="338554"/>
          </a:xfrm>
          <a:prstGeom prst="rect">
            <a:avLst/>
          </a:prstGeom>
          <a:noFill/>
        </p:spPr>
        <p:txBody>
          <a:bodyPr wrap="none" rtlCol="0">
            <a:spAutoFit/>
          </a:bodyPr>
          <a:lstStyle/>
          <a:p>
            <a:r>
              <a:rPr lang="en-US" sz="1600" dirty="0">
                <a:latin typeface="Avenir LT Std 55 Roman" panose="020B0703020203020204" pitchFamily="34" charset="0"/>
              </a:rPr>
              <a:t>OS</a:t>
            </a:r>
          </a:p>
        </p:txBody>
      </p:sp>
      <p:sp>
        <p:nvSpPr>
          <p:cNvPr id="115" name="Rounded Rectangle 114"/>
          <p:cNvSpPr/>
          <p:nvPr/>
        </p:nvSpPr>
        <p:spPr>
          <a:xfrm>
            <a:off x="111503" y="5962817"/>
            <a:ext cx="159324" cy="15932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a:off x="812850" y="5962817"/>
            <a:ext cx="159878" cy="159878"/>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p:nvPr/>
        </p:nvSpPr>
        <p:spPr>
          <a:xfrm>
            <a:off x="1572844" y="5962818"/>
            <a:ext cx="159324" cy="159324"/>
          </a:xfrm>
          <a:prstGeom prst="roundRect">
            <a:avLst/>
          </a:prstGeom>
          <a:solidFill>
            <a:srgbClr val="F1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p:cNvSpPr txBox="1"/>
          <p:nvPr/>
        </p:nvSpPr>
        <p:spPr>
          <a:xfrm>
            <a:off x="995749" y="5880465"/>
            <a:ext cx="470000" cy="338554"/>
          </a:xfrm>
          <a:prstGeom prst="rect">
            <a:avLst/>
          </a:prstGeom>
          <a:noFill/>
        </p:spPr>
        <p:txBody>
          <a:bodyPr wrap="none" rtlCol="0">
            <a:spAutoFit/>
          </a:bodyPr>
          <a:lstStyle/>
          <a:p>
            <a:r>
              <a:rPr lang="en-US" sz="1600" dirty="0">
                <a:latin typeface="Avenir LT Std 55 Roman" panose="020B0703020203020204" pitchFamily="34" charset="0"/>
              </a:rPr>
              <a:t>Db</a:t>
            </a:r>
          </a:p>
        </p:txBody>
      </p:sp>
      <p:sp>
        <p:nvSpPr>
          <p:cNvPr id="131" name="TextBox 130"/>
          <p:cNvSpPr txBox="1"/>
          <p:nvPr/>
        </p:nvSpPr>
        <p:spPr>
          <a:xfrm>
            <a:off x="1718520" y="5880465"/>
            <a:ext cx="641522" cy="338554"/>
          </a:xfrm>
          <a:prstGeom prst="rect">
            <a:avLst/>
          </a:prstGeom>
          <a:noFill/>
        </p:spPr>
        <p:txBody>
          <a:bodyPr wrap="none" rtlCol="0">
            <a:spAutoFit/>
          </a:bodyPr>
          <a:lstStyle/>
          <a:p>
            <a:r>
              <a:rPr lang="en-US" sz="1600" dirty="0">
                <a:latin typeface="Avenir LT Std 55 Roman" panose="020B0703020203020204" pitchFamily="34" charset="0"/>
              </a:rPr>
              <a:t>Data</a:t>
            </a:r>
          </a:p>
        </p:txBody>
      </p:sp>
      <p:sp>
        <p:nvSpPr>
          <p:cNvPr id="132" name="Rounded Rectangle 131"/>
          <p:cNvSpPr/>
          <p:nvPr/>
        </p:nvSpPr>
        <p:spPr>
          <a:xfrm>
            <a:off x="4220734" y="5962817"/>
            <a:ext cx="159324" cy="159324"/>
          </a:xfrm>
          <a:prstGeom prst="roundRect">
            <a:avLst/>
          </a:prstGeom>
          <a:solidFill>
            <a:srgbClr val="01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p:cNvSpPr txBox="1"/>
          <p:nvPr/>
        </p:nvSpPr>
        <p:spPr>
          <a:xfrm>
            <a:off x="4380058" y="5883024"/>
            <a:ext cx="593432" cy="338554"/>
          </a:xfrm>
          <a:prstGeom prst="rect">
            <a:avLst/>
          </a:prstGeom>
          <a:noFill/>
        </p:spPr>
        <p:txBody>
          <a:bodyPr wrap="none" rtlCol="0">
            <a:spAutoFit/>
          </a:bodyPr>
          <a:lstStyle/>
          <a:p>
            <a:r>
              <a:rPr lang="en-US" sz="1600" dirty="0">
                <a:latin typeface="Avenir LT Std 55 Roman" panose="020B0703020203020204" pitchFamily="34" charset="0"/>
              </a:rPr>
              <a:t>VDF</a:t>
            </a:r>
          </a:p>
        </p:txBody>
      </p:sp>
      <p:sp>
        <p:nvSpPr>
          <p:cNvPr id="134" name="Rounded Rectangle 133"/>
          <p:cNvSpPr/>
          <p:nvPr/>
        </p:nvSpPr>
        <p:spPr>
          <a:xfrm>
            <a:off x="2407653" y="5962817"/>
            <a:ext cx="159324" cy="159324"/>
          </a:xfrm>
          <a:prstGeom prst="roundRect">
            <a:avLst/>
          </a:prstGeom>
          <a:solidFill>
            <a:srgbClr val="019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2529371" y="5883024"/>
            <a:ext cx="1681358" cy="338554"/>
          </a:xfrm>
          <a:prstGeom prst="rect">
            <a:avLst/>
          </a:prstGeom>
          <a:noFill/>
        </p:spPr>
        <p:txBody>
          <a:bodyPr wrap="none" rtlCol="0">
            <a:spAutoFit/>
          </a:bodyPr>
          <a:lstStyle/>
          <a:p>
            <a:r>
              <a:rPr lang="en-US" sz="1600" dirty="0">
                <a:latin typeface="Avenir LT Std 55 Roman" panose="020B0703020203020204" pitchFamily="34" charset="0"/>
              </a:rPr>
              <a:t>Protected Data</a:t>
            </a:r>
          </a:p>
        </p:txBody>
      </p:sp>
      <p:pic>
        <p:nvPicPr>
          <p:cNvPr id="3" name="Picture 2"/>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092136" y="4406421"/>
            <a:ext cx="892685" cy="1069455"/>
          </a:xfrm>
          <a:prstGeom prst="rect">
            <a:avLst/>
          </a:prstGeom>
        </p:spPr>
      </p:pic>
      <p:pic>
        <p:nvPicPr>
          <p:cNvPr id="13" name="Picture 12"/>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097223" y="4406421"/>
            <a:ext cx="892685" cy="1069455"/>
          </a:xfrm>
          <a:prstGeom prst="rect">
            <a:avLst/>
          </a:prstGeom>
        </p:spPr>
      </p:pic>
      <p:pic>
        <p:nvPicPr>
          <p:cNvPr id="14" name="Picture 13"/>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0088418" y="4406498"/>
            <a:ext cx="892621" cy="1069378"/>
          </a:xfrm>
          <a:prstGeom prst="rect">
            <a:avLst/>
          </a:prstGeom>
        </p:spPr>
      </p:pic>
      <p:sp>
        <p:nvSpPr>
          <p:cNvPr id="136" name="Content Placeholder 4"/>
          <p:cNvSpPr txBox="1">
            <a:spLocks/>
          </p:cNvSpPr>
          <p:nvPr/>
        </p:nvSpPr>
        <p:spPr>
          <a:xfrm>
            <a:off x="4282872" y="3068088"/>
            <a:ext cx="1448875" cy="76316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lnSpc>
                <a:spcPct val="100000"/>
              </a:lnSpc>
              <a:spcBef>
                <a:spcPts val="30"/>
              </a:spcBef>
              <a:buFont typeface="Arial"/>
              <a:buNone/>
            </a:pPr>
            <a:r>
              <a:rPr lang="en-US" sz="2000" b="1" kern="0" dirty="0">
                <a:solidFill>
                  <a:schemeClr val="bg2">
                    <a:lumMod val="50000"/>
                  </a:schemeClr>
                </a:solidFill>
              </a:rPr>
              <a:t>BACKUP SOFTWARE</a:t>
            </a:r>
          </a:p>
        </p:txBody>
      </p:sp>
    </p:spTree>
    <p:extLst>
      <p:ext uri="{BB962C8B-B14F-4D97-AF65-F5344CB8AC3E}">
        <p14:creationId xmlns:p14="http://schemas.microsoft.com/office/powerpoint/2010/main" val="415623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5000" accel="41000" decel="59000" fill="hold" nodeType="withEffect">
                                  <p:stCondLst>
                                    <p:cond delay="0"/>
                                  </p:stCondLst>
                                  <p:childTnLst>
                                    <p:animMotion origin="layout" path="M -0.00143 0.00093 L 0.12787 0.15949 " pathEditMode="relative" ptsTypes="AA">
                                      <p:cBhvr>
                                        <p:cTn id="6" dur="580" fill="hold"/>
                                        <p:tgtEl>
                                          <p:spTgt spid="260"/>
                                        </p:tgtEl>
                                        <p:attrNameLst>
                                          <p:attrName>ppt_x</p:attrName>
                                          <p:attrName>ppt_y</p:attrName>
                                        </p:attrNameLst>
                                      </p:cBhvr>
                                    </p:animMotion>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1000"/>
                                        <p:tgtEl>
                                          <p:spTgt spid="11"/>
                                        </p:tgtEl>
                                      </p:cBhvr>
                                    </p:animEffect>
                                  </p:childTnLst>
                                </p:cTn>
                              </p:par>
                              <p:par>
                                <p:cTn id="10" presetID="0" presetClass="path" presetSubtype="0" repeatCount="5000" accel="34000" decel="66000" fill="hold" nodeType="withEffect">
                                  <p:stCondLst>
                                    <p:cond delay="1000"/>
                                  </p:stCondLst>
                                  <p:childTnLst>
                                    <p:animMotion origin="layout" path="M -0.00078 0.00023 L 0.12708 0.02824 " pathEditMode="relative" ptsTypes="AA">
                                      <p:cBhvr>
                                        <p:cTn id="11" dur="540" fill="hold"/>
                                        <p:tgtEl>
                                          <p:spTgt spid="261"/>
                                        </p:tgtEl>
                                        <p:attrNameLst>
                                          <p:attrName>ppt_x</p:attrName>
                                          <p:attrName>ppt_y</p:attrName>
                                        </p:attrNameLst>
                                      </p:cBhvr>
                                    </p:animMotion>
                                  </p:childTnLst>
                                </p:cTn>
                              </p:par>
                              <p:par>
                                <p:cTn id="12" presetID="10" presetClass="entr" presetSubtype="0" fill="hold" nodeType="withEffect">
                                  <p:stCondLst>
                                    <p:cond delay="140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100"/>
                                        <p:tgtEl>
                                          <p:spTgt spid="18"/>
                                        </p:tgtEl>
                                      </p:cBhvr>
                                    </p:animEffect>
                                  </p:childTnLst>
                                </p:cTn>
                              </p:par>
                              <p:par>
                                <p:cTn id="15" presetID="0" presetClass="path" presetSubtype="0" repeatCount="5000" accel="38000" decel="62000" fill="hold" nodeType="withEffect">
                                  <p:stCondLst>
                                    <p:cond delay="1500"/>
                                  </p:stCondLst>
                                  <p:childTnLst>
                                    <p:animMotion origin="layout" path="M -0.00066 0.00324 L 0.12643 -0.11736 " pathEditMode="relative" ptsTypes="AA">
                                      <p:cBhvr>
                                        <p:cTn id="16" dur="560" fill="hold"/>
                                        <p:tgtEl>
                                          <p:spTgt spid="259"/>
                                        </p:tgtEl>
                                        <p:attrNameLst>
                                          <p:attrName>ppt_x</p:attrName>
                                          <p:attrName>ppt_y</p:attrName>
                                        </p:attrNameLst>
                                      </p:cBhvr>
                                    </p:animMotion>
                                  </p:childTnLst>
                                </p:cTn>
                              </p:par>
                            </p:childTnLst>
                          </p:cTn>
                        </p:par>
                        <p:par>
                          <p:cTn id="17" fill="hold">
                            <p:stCondLst>
                              <p:cond delay="4300"/>
                            </p:stCondLst>
                            <p:childTnLst>
                              <p:par>
                                <p:cTn id="18" presetID="10" presetClass="entr" presetSubtype="0" fill="hold" nodeType="afterEffect">
                                  <p:stCondLst>
                                    <p:cond delay="0"/>
                                  </p:stCondLst>
                                  <p:childTnLst>
                                    <p:set>
                                      <p:cBhvr>
                                        <p:cTn id="19" dur="1" fill="hold">
                                          <p:stCondLst>
                                            <p:cond delay="0"/>
                                          </p:stCondLst>
                                        </p:cTn>
                                        <p:tgtEl>
                                          <p:spTgt spid="106"/>
                                        </p:tgtEl>
                                        <p:attrNameLst>
                                          <p:attrName>style.visibility</p:attrName>
                                        </p:attrNameLst>
                                      </p:cBhvr>
                                      <p:to>
                                        <p:strVal val="visible"/>
                                      </p:to>
                                    </p:set>
                                    <p:animEffect transition="in" filter="fade">
                                      <p:cBhvr>
                                        <p:cTn id="20" dur="500"/>
                                        <p:tgtEl>
                                          <p:spTgt spid="106"/>
                                        </p:tgtEl>
                                      </p:cBhvr>
                                    </p:animEffect>
                                  </p:childTnLst>
                                </p:cTn>
                              </p:par>
                            </p:childTnLst>
                          </p:cTn>
                        </p:par>
                      </p:childTnLst>
                    </p:cTn>
                  </p:par>
                  <p:par>
                    <p:cTn id="21" fill="hold">
                      <p:stCondLst>
                        <p:cond delay="indefinite"/>
                      </p:stCondLst>
                      <p:childTnLst>
                        <p:par>
                          <p:cTn id="22" fill="hold">
                            <p:stCondLst>
                              <p:cond delay="0"/>
                            </p:stCondLst>
                            <p:childTnLst>
                              <p:par>
                                <p:cTn id="23" presetID="0" presetClass="path" presetSubtype="0" repeatCount="5000" accel="36000" decel="64000" fill="hold" grpId="0" nodeType="clickEffect">
                                  <p:stCondLst>
                                    <p:cond delay="0"/>
                                  </p:stCondLst>
                                  <p:childTnLst>
                                    <p:animMotion origin="layout" path="M 2.91667E-6 -3.7037E-6 L 2.91667E-6 0.00024 L 0.02916 -3.7037E-6 L 0.4608 -0.00139 " pathEditMode="relative" rAng="0" ptsTypes="AAAA">
                                      <p:cBhvr>
                                        <p:cTn id="24" dur="640" fill="hold"/>
                                        <p:tgtEl>
                                          <p:spTgt spid="120"/>
                                        </p:tgtEl>
                                        <p:attrNameLst>
                                          <p:attrName>ppt_x</p:attrName>
                                          <p:attrName>ppt_y</p:attrName>
                                        </p:attrNameLst>
                                      </p:cBhvr>
                                      <p:rCtr x="23034" y="-69"/>
                                    </p:animMotion>
                                  </p:childTnLst>
                                  <p:subTnLst>
                                    <p:set>
                                      <p:cBhvr override="childStyle">
                                        <p:cTn dur="1" fill="hold" display="0" masterRel="sameClick" afterEffect="1">
                                          <p:stCondLst>
                                            <p:cond evt="end" delay="0">
                                              <p:tn val="23"/>
                                            </p:cond>
                                          </p:stCondLst>
                                        </p:cTn>
                                        <p:tgtEl>
                                          <p:spTgt spid="120"/>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91"/>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xit" presetSubtype="0" fill="hold" nodeType="withEffect">
                                  <p:stCondLst>
                                    <p:cond delay="50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par>
                                <p:cTn id="33" presetID="10" presetClass="entr" presetSubtype="0" fill="hold" nodeType="withEffect">
                                  <p:stCondLst>
                                    <p:cond delay="50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xit" presetSubtype="0" fill="hold" nodeType="withEffect">
                                  <p:stCondLst>
                                    <p:cond delay="1500"/>
                                  </p:stCondLst>
                                  <p:childTnLst>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par>
                                <p:cTn id="39" presetID="10" presetClass="entr" presetSubtype="0" fill="hold" nodeType="withEffect">
                                  <p:stCondLst>
                                    <p:cond delay="150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nodeType="withEffect">
                                  <p:stCondLst>
                                    <p:cond delay="250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par>
                          <p:cTn id="45" fill="hold">
                            <p:stCondLst>
                              <p:cond delay="3200"/>
                            </p:stCondLst>
                            <p:childTnLst>
                              <p:par>
                                <p:cTn id="46" presetID="0" presetClass="path" presetSubtype="0" accel="50000" decel="50000" fill="hold" grpId="0" nodeType="afterEffect">
                                  <p:stCondLst>
                                    <p:cond delay="0"/>
                                  </p:stCondLst>
                                  <p:childTnLst>
                                    <p:animMotion origin="layout" path="M 0 0 L -0.17279 -0.22037 " pathEditMode="relative" ptsTypes="AA">
                                      <p:cBhvr>
                                        <p:cTn id="47" dur="1400" fill="hold"/>
                                        <p:tgtEl>
                                          <p:spTgt spid="27"/>
                                        </p:tgtEl>
                                        <p:attrNameLst>
                                          <p:attrName>ppt_x</p:attrName>
                                          <p:attrName>ppt_y</p:attrName>
                                        </p:attrNameLst>
                                      </p:cBhvr>
                                    </p:animMotion>
                                  </p:childTnLst>
                                </p:cTn>
                              </p:par>
                              <p:par>
                                <p:cTn id="48" presetID="10" presetClass="entr" presetSubtype="0" fill="hold" nodeType="withEffect">
                                  <p:stCondLst>
                                    <p:cond delay="90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6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27" grpId="0" animBg="1"/>
      <p:bldP spid="9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Group 90"/>
          <p:cNvGrpSpPr/>
          <p:nvPr/>
        </p:nvGrpSpPr>
        <p:grpSpPr>
          <a:xfrm>
            <a:off x="388378" y="2135214"/>
            <a:ext cx="925131" cy="2610166"/>
            <a:chOff x="-1208109" y="2149926"/>
            <a:chExt cx="925131" cy="2610166"/>
          </a:xfrm>
        </p:grpSpPr>
        <p:pic>
          <p:nvPicPr>
            <p:cNvPr id="93" name="Picture 9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554" y="3148154"/>
              <a:ext cx="922020" cy="632460"/>
            </a:xfrm>
            <a:prstGeom prst="rect">
              <a:avLst/>
            </a:prstGeom>
          </p:spPr>
        </p:pic>
        <p:pic>
          <p:nvPicPr>
            <p:cNvPr id="96" name="Picture 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8109" y="2149926"/>
              <a:ext cx="925131" cy="634594"/>
            </a:xfrm>
            <a:prstGeom prst="rect">
              <a:avLst/>
            </a:prstGeom>
          </p:spPr>
        </p:pic>
        <p:pic>
          <p:nvPicPr>
            <p:cNvPr id="97" name="Picture 9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6554" y="4127632"/>
              <a:ext cx="922020" cy="632460"/>
            </a:xfrm>
            <a:prstGeom prst="rect">
              <a:avLst/>
            </a:prstGeom>
          </p:spPr>
        </p:pic>
      </p:grpSp>
      <p:grpSp>
        <p:nvGrpSpPr>
          <p:cNvPr id="110" name="Group 109"/>
          <p:cNvGrpSpPr/>
          <p:nvPr/>
        </p:nvGrpSpPr>
        <p:grpSpPr>
          <a:xfrm>
            <a:off x="7541858" y="4281191"/>
            <a:ext cx="3671547" cy="1349370"/>
            <a:chOff x="7462847" y="1604501"/>
            <a:chExt cx="3671547" cy="1349370"/>
          </a:xfrm>
        </p:grpSpPr>
        <p:sp>
          <p:nvSpPr>
            <p:cNvPr id="112" name="Rounded Rectangle 111"/>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p:cNvCxnSpPr/>
            <p:nvPr/>
          </p:nvCxnSpPr>
          <p:spPr>
            <a:xfrm>
              <a:off x="9282573" y="1604501"/>
              <a:ext cx="0" cy="13493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0156" y="4421733"/>
            <a:ext cx="884282" cy="1059387"/>
          </a:xfrm>
          <a:prstGeom prst="rect">
            <a:avLst/>
          </a:prstGeom>
        </p:spPr>
      </p:pic>
      <p:pic>
        <p:nvPicPr>
          <p:cNvPr id="100" name="Picture 9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0589" y="4406420"/>
            <a:ext cx="1295400" cy="847725"/>
          </a:xfrm>
          <a:prstGeom prst="rect">
            <a:avLst/>
          </a:prstGeom>
        </p:spPr>
      </p:pic>
      <p:sp>
        <p:nvSpPr>
          <p:cNvPr id="120" name="Rounded Rectangle 119"/>
          <p:cNvSpPr/>
          <p:nvPr/>
        </p:nvSpPr>
        <p:spPr>
          <a:xfrm>
            <a:off x="4790646" y="4901216"/>
            <a:ext cx="280598" cy="280598"/>
          </a:xfrm>
          <a:prstGeom prst="roundRect">
            <a:avLst/>
          </a:prstGeom>
          <a:solidFill>
            <a:srgbClr val="F1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p:cNvGrpSpPr/>
          <p:nvPr/>
        </p:nvGrpSpPr>
        <p:grpSpPr>
          <a:xfrm>
            <a:off x="7555716" y="2953871"/>
            <a:ext cx="3671547" cy="1308163"/>
            <a:chOff x="7462847" y="1617799"/>
            <a:chExt cx="3671547" cy="1308163"/>
          </a:xfrm>
        </p:grpSpPr>
        <p:sp>
          <p:nvSpPr>
            <p:cNvPr id="104" name="Rounded Rectangle 103"/>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p:cNvCxnSpPr/>
            <p:nvPr/>
          </p:nvCxnSpPr>
          <p:spPr>
            <a:xfrm>
              <a:off x="9268715" y="1617799"/>
              <a:ext cx="0" cy="13081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5596" y="3052641"/>
            <a:ext cx="916397" cy="1129926"/>
          </a:xfrm>
          <a:prstGeom prst="rect">
            <a:avLst/>
          </a:prstGeom>
        </p:spPr>
      </p:pic>
      <p:sp>
        <p:nvSpPr>
          <p:cNvPr id="160" name="Content Placeholder 4"/>
          <p:cNvSpPr txBox="1">
            <a:spLocks/>
          </p:cNvSpPr>
          <p:nvPr/>
        </p:nvSpPr>
        <p:spPr>
          <a:xfrm>
            <a:off x="7715064" y="3901794"/>
            <a:ext cx="1236441" cy="267790"/>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0" dirty="0">
                <a:solidFill>
                  <a:schemeClr val="bg1">
                    <a:lumMod val="75000"/>
                  </a:schemeClr>
                </a:solidFill>
                <a:latin typeface="Avenir LT Std 65 Medium" panose="020B0603020203020204" pitchFamily="34" charset="0"/>
              </a:rPr>
              <a:t>PROVIDER 2</a:t>
            </a:r>
          </a:p>
        </p:txBody>
      </p:sp>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59089" y="3332841"/>
            <a:ext cx="630759" cy="618745"/>
          </a:xfrm>
          <a:prstGeom prst="rect">
            <a:avLst/>
          </a:prstGeom>
        </p:spPr>
      </p:pic>
      <p:grpSp>
        <p:nvGrpSpPr>
          <p:cNvPr id="2" name="Group 1">
            <a:extLst>
              <a:ext uri="{FF2B5EF4-FFF2-40B4-BE49-F238E27FC236}">
                <a16:creationId xmlns:a16="http://schemas.microsoft.com/office/drawing/2014/main" id="{94E1361B-AA98-451F-85D0-85B79EC66D98}"/>
              </a:ext>
            </a:extLst>
          </p:cNvPr>
          <p:cNvGrpSpPr/>
          <p:nvPr/>
        </p:nvGrpSpPr>
        <p:grpSpPr>
          <a:xfrm>
            <a:off x="4097635" y="2740746"/>
            <a:ext cx="1761124" cy="1467995"/>
            <a:chOff x="4255783" y="2899338"/>
            <a:chExt cx="1761124" cy="1467995"/>
          </a:xfrm>
        </p:grpSpPr>
        <p:sp>
          <p:nvSpPr>
            <p:cNvPr id="123" name="Rounded Rectangle 125">
              <a:extLst>
                <a:ext uri="{FF2B5EF4-FFF2-40B4-BE49-F238E27FC236}">
                  <a16:creationId xmlns:a16="http://schemas.microsoft.com/office/drawing/2014/main" id="{C63B8695-99FE-4F8F-BD32-41714A02CE97}"/>
                </a:ext>
              </a:extLst>
            </p:cNvPr>
            <p:cNvSpPr/>
            <p:nvPr/>
          </p:nvSpPr>
          <p:spPr>
            <a:xfrm>
              <a:off x="4255783" y="2899338"/>
              <a:ext cx="1761124" cy="1467995"/>
            </a:xfrm>
            <a:prstGeom prst="roundRect">
              <a:avLst/>
            </a:prstGeom>
            <a:solidFill>
              <a:schemeClr val="accent4">
                <a:lumMod val="20000"/>
                <a:lumOff val="80000"/>
              </a:schemeClr>
            </a:solid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 name="Picture 123">
              <a:extLst>
                <a:ext uri="{FF2B5EF4-FFF2-40B4-BE49-F238E27FC236}">
                  <a16:creationId xmlns:a16="http://schemas.microsoft.com/office/drawing/2014/main" id="{DF035E03-68EE-4EB8-BA5E-7283D04289A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866222" y="3610738"/>
              <a:ext cx="558876" cy="558876"/>
            </a:xfrm>
            <a:prstGeom prst="rect">
              <a:avLst/>
            </a:prstGeom>
          </p:spPr>
        </p:pic>
        <p:pic>
          <p:nvPicPr>
            <p:cNvPr id="125" name="Picture 124">
              <a:extLst>
                <a:ext uri="{FF2B5EF4-FFF2-40B4-BE49-F238E27FC236}">
                  <a16:creationId xmlns:a16="http://schemas.microsoft.com/office/drawing/2014/main" id="{35A86882-CA95-4D38-B087-C572D200419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67376" y="3376598"/>
              <a:ext cx="1121959" cy="202338"/>
            </a:xfrm>
            <a:prstGeom prst="rect">
              <a:avLst/>
            </a:prstGeom>
          </p:spPr>
        </p:pic>
        <p:sp>
          <p:nvSpPr>
            <p:cNvPr id="126" name="Content Placeholder 4">
              <a:extLst>
                <a:ext uri="{FF2B5EF4-FFF2-40B4-BE49-F238E27FC236}">
                  <a16:creationId xmlns:a16="http://schemas.microsoft.com/office/drawing/2014/main" id="{48D59188-CC4A-47CD-AE9B-284E493BC8D6}"/>
                </a:ext>
              </a:extLst>
            </p:cNvPr>
            <p:cNvSpPr txBox="1">
              <a:spLocks/>
            </p:cNvSpPr>
            <p:nvPr/>
          </p:nvSpPr>
          <p:spPr>
            <a:xfrm>
              <a:off x="4433648" y="3056760"/>
              <a:ext cx="1448875" cy="37348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lnSpc>
                  <a:spcPct val="100000"/>
                </a:lnSpc>
                <a:spcBef>
                  <a:spcPts val="30"/>
                </a:spcBef>
                <a:buFont typeface="Arial"/>
                <a:buNone/>
              </a:pPr>
              <a:r>
                <a:rPr lang="en-US" sz="1800" b="1" kern="0" dirty="0">
                  <a:solidFill>
                    <a:srgbClr val="0167C1"/>
                  </a:solidFill>
                </a:rPr>
                <a:t>BACKUP S/W</a:t>
              </a:r>
            </a:p>
          </p:txBody>
        </p:sp>
      </p:grpSp>
      <p:sp>
        <p:nvSpPr>
          <p:cNvPr id="6" name="Title 5"/>
          <p:cNvSpPr>
            <a:spLocks noGrp="1"/>
          </p:cNvSpPr>
          <p:nvPr>
            <p:ph type="title"/>
          </p:nvPr>
        </p:nvSpPr>
        <p:spPr/>
        <p:txBody>
          <a:bodyPr>
            <a:noAutofit/>
          </a:bodyPr>
          <a:lstStyle/>
          <a:p>
            <a:r>
              <a:rPr lang="en-US" sz="3600" dirty="0">
                <a:solidFill>
                  <a:schemeClr val="tx1"/>
                </a:solidFill>
                <a:latin typeface="Avenir LT Std 65 Medium" panose="020B0603020203020204" pitchFamily="34" charset="0"/>
              </a:rPr>
              <a:t>rest</a:t>
            </a:r>
            <a:r>
              <a:rPr lang="en-US" sz="3600" dirty="0">
                <a:solidFill>
                  <a:srgbClr val="0167C1"/>
                </a:solidFill>
                <a:latin typeface="Avenir LT Std 65 Medium" panose="020B0603020203020204" pitchFamily="34" charset="0"/>
              </a:rPr>
              <a:t>o</a:t>
            </a:r>
            <a:r>
              <a:rPr lang="en-US" sz="3600" dirty="0">
                <a:solidFill>
                  <a:schemeClr val="tx1"/>
                </a:solidFill>
                <a:latin typeface="Avenir LT Std 65 Medium" panose="020B0603020203020204" pitchFamily="34" charset="0"/>
              </a:rPr>
              <a:t>r</a:t>
            </a:r>
            <a:r>
              <a:rPr lang="en-US" sz="3600" dirty="0">
                <a:solidFill>
                  <a:srgbClr val="0167C1"/>
                </a:solidFill>
                <a:latin typeface="Avenir LT Std 65 Medium" panose="020B0603020203020204" pitchFamily="34" charset="0"/>
              </a:rPr>
              <a:t>Vault </a:t>
            </a:r>
            <a:r>
              <a:rPr lang="en-US" sz="3600" dirty="0">
                <a:latin typeface="Avenir LT Std 65 Medium" panose="020B0603020203020204" pitchFamily="34" charset="0"/>
              </a:rPr>
              <a:t>Offload Data Virtualization (</a:t>
            </a:r>
            <a:r>
              <a:rPr lang="en-US" sz="3600" dirty="0">
                <a:solidFill>
                  <a:srgbClr val="0167C1"/>
                </a:solidFill>
                <a:latin typeface="Avenir LT Std 65 Medium" panose="020B0603020203020204" pitchFamily="34" charset="0"/>
              </a:rPr>
              <a:t>ODV</a:t>
            </a:r>
            <a:r>
              <a:rPr lang="en-US" sz="3600" dirty="0">
                <a:latin typeface="Avenir LT Std 65 Medium" panose="020B0603020203020204" pitchFamily="34" charset="0"/>
              </a:rPr>
              <a:t>)</a:t>
            </a:r>
            <a:br>
              <a:rPr lang="en-US" sz="3600" dirty="0">
                <a:latin typeface="Avenir LT Std 65 Medium" panose="020B0603020203020204" pitchFamily="34" charset="0"/>
              </a:rPr>
            </a:br>
            <a:r>
              <a:rPr lang="en-US" sz="2400" dirty="0">
                <a:latin typeface="Avenir LT Std 65 Medium" panose="020B0603020203020204" pitchFamily="34" charset="0"/>
              </a:rPr>
              <a:t>Conserves primary storage capacity – </a:t>
            </a:r>
            <a:r>
              <a:rPr lang="en-US" sz="2400" dirty="0">
                <a:solidFill>
                  <a:srgbClr val="0167C1"/>
                </a:solidFill>
                <a:latin typeface="Avenir LT Std 65 Medium" panose="020B0603020203020204" pitchFamily="34" charset="0"/>
              </a:rPr>
              <a:t>Inactive unstructured data moved to </a:t>
            </a:r>
            <a:r>
              <a:rPr lang="en-US" sz="2400" dirty="0" err="1">
                <a:solidFill>
                  <a:schemeClr val="tx1"/>
                </a:solidFill>
                <a:latin typeface="Avenir LT Std 65 Medium" panose="020B0603020203020204" pitchFamily="34" charset="0"/>
              </a:rPr>
              <a:t>r</a:t>
            </a:r>
            <a:r>
              <a:rPr lang="en-US" sz="2400" dirty="0" err="1">
                <a:solidFill>
                  <a:srgbClr val="0167C1"/>
                </a:solidFill>
                <a:latin typeface="Avenir LT Std 65 Medium" panose="020B0603020203020204" pitchFamily="34" charset="0"/>
              </a:rPr>
              <a:t>V</a:t>
            </a:r>
            <a:endParaRPr lang="en-US" sz="2400" dirty="0"/>
          </a:p>
        </p:txBody>
      </p:sp>
      <p:grpSp>
        <p:nvGrpSpPr>
          <p:cNvPr id="86" name="Group 85"/>
          <p:cNvGrpSpPr/>
          <p:nvPr/>
        </p:nvGrpSpPr>
        <p:grpSpPr>
          <a:xfrm>
            <a:off x="7541858" y="1604501"/>
            <a:ext cx="3671547" cy="1349370"/>
            <a:chOff x="7462847" y="1604501"/>
            <a:chExt cx="3671547" cy="1349370"/>
          </a:xfrm>
        </p:grpSpPr>
        <p:sp>
          <p:nvSpPr>
            <p:cNvPr id="92" name="Rounded Rectangle 91"/>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p:cNvCxnSpPr/>
            <p:nvPr/>
          </p:nvCxnSpPr>
          <p:spPr>
            <a:xfrm>
              <a:off x="9282573" y="1604501"/>
              <a:ext cx="0" cy="13493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4" name="Rectangle: Rounded Corners 1">
            <a:extLst>
              <a:ext uri="{FF2B5EF4-FFF2-40B4-BE49-F238E27FC236}">
                <a16:creationId xmlns:a16="http://schemas.microsoft.com/office/drawing/2014/main" id="{88E80E1F-9785-4CBE-9C49-87DC73178F49}"/>
              </a:ext>
            </a:extLst>
          </p:cNvPr>
          <p:cNvSpPr/>
          <p:nvPr/>
        </p:nvSpPr>
        <p:spPr>
          <a:xfrm>
            <a:off x="1991392" y="2120686"/>
            <a:ext cx="1583794" cy="2713181"/>
          </a:xfrm>
          <a:prstGeom prst="roundRect">
            <a:avLst/>
          </a:prstGeom>
          <a:noFill/>
          <a:ln>
            <a:solidFill>
              <a:srgbClr val="DBDBD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ontent Placeholder 4">
            <a:extLst>
              <a:ext uri="{FF2B5EF4-FFF2-40B4-BE49-F238E27FC236}">
                <a16:creationId xmlns:a16="http://schemas.microsoft.com/office/drawing/2014/main" id="{29573DAF-5436-485F-9307-145D84E1A6F2}"/>
              </a:ext>
            </a:extLst>
          </p:cNvPr>
          <p:cNvSpPr txBox="1">
            <a:spLocks/>
          </p:cNvSpPr>
          <p:nvPr/>
        </p:nvSpPr>
        <p:spPr>
          <a:xfrm>
            <a:off x="307122" y="1194195"/>
            <a:ext cx="3737921" cy="41347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900" b="0" dirty="0">
                <a:solidFill>
                  <a:srgbClr val="0167C1"/>
                </a:solidFill>
                <a:latin typeface="Avenir LT Std 55 Roman" panose="020B0703020203020204" pitchFamily="34" charset="0"/>
              </a:rPr>
              <a:t>ON PREM / PRODUCTION</a:t>
            </a:r>
          </a:p>
        </p:txBody>
      </p:sp>
      <p:sp>
        <p:nvSpPr>
          <p:cNvPr id="138" name="Content Placeholder 4">
            <a:extLst>
              <a:ext uri="{FF2B5EF4-FFF2-40B4-BE49-F238E27FC236}">
                <a16:creationId xmlns:a16="http://schemas.microsoft.com/office/drawing/2014/main" id="{D8C8679B-26AB-4E00-9E4A-6E40160B3FC1}"/>
              </a:ext>
            </a:extLst>
          </p:cNvPr>
          <p:cNvSpPr txBox="1">
            <a:spLocks/>
          </p:cNvSpPr>
          <p:nvPr/>
        </p:nvSpPr>
        <p:spPr>
          <a:xfrm>
            <a:off x="7173254" y="1194195"/>
            <a:ext cx="4877203" cy="41347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900" b="0" dirty="0">
                <a:solidFill>
                  <a:srgbClr val="0167C1"/>
                </a:solidFill>
                <a:latin typeface="Avenir LT Std 55 Roman" panose="020B0703020203020204" pitchFamily="34" charset="0"/>
              </a:rPr>
              <a:t>CLOUD BUSINESS OPERATIONS</a:t>
            </a:r>
          </a:p>
        </p:txBody>
      </p:sp>
      <p:sp>
        <p:nvSpPr>
          <p:cNvPr id="149" name="Content Placeholder 4"/>
          <p:cNvSpPr txBox="1">
            <a:spLocks/>
          </p:cNvSpPr>
          <p:nvPr/>
        </p:nvSpPr>
        <p:spPr>
          <a:xfrm>
            <a:off x="7715064" y="2536974"/>
            <a:ext cx="1236441" cy="267790"/>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0" dirty="0">
                <a:solidFill>
                  <a:schemeClr val="bg1">
                    <a:lumMod val="75000"/>
                  </a:schemeClr>
                </a:solidFill>
                <a:latin typeface="Avenir LT Std 65 Medium" panose="020B0603020203020204" pitchFamily="34" charset="0"/>
              </a:rPr>
              <a:t>PROVIDER 1</a:t>
            </a:r>
          </a:p>
        </p:txBody>
      </p:sp>
      <p:pic>
        <p:nvPicPr>
          <p:cNvPr id="156" name="Picture 15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47246" y="1663486"/>
            <a:ext cx="1362075" cy="876300"/>
          </a:xfrm>
          <a:prstGeom prst="rect">
            <a:avLst/>
          </a:prstGeom>
        </p:spPr>
      </p:pic>
      <p:sp>
        <p:nvSpPr>
          <p:cNvPr id="158" name="Rounded Rectangle 40">
            <a:extLst>
              <a:ext uri="{FF2B5EF4-FFF2-40B4-BE49-F238E27FC236}">
                <a16:creationId xmlns:a16="http://schemas.microsoft.com/office/drawing/2014/main" id="{8E2B205C-B2D1-47CD-8D7D-42EDA8493208}"/>
              </a:ext>
            </a:extLst>
          </p:cNvPr>
          <p:cNvSpPr/>
          <p:nvPr/>
        </p:nvSpPr>
        <p:spPr>
          <a:xfrm>
            <a:off x="138546" y="1126698"/>
            <a:ext cx="3872562" cy="4680804"/>
          </a:xfrm>
          <a:prstGeom prst="roundRect">
            <a:avLst>
              <a:gd name="adj" fmla="val 5245"/>
            </a:avLst>
          </a:prstGeom>
          <a:no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40">
            <a:extLst>
              <a:ext uri="{FF2B5EF4-FFF2-40B4-BE49-F238E27FC236}">
                <a16:creationId xmlns:a16="http://schemas.microsoft.com/office/drawing/2014/main" id="{8E2B205C-B2D1-47CD-8D7D-42EDA8493208}"/>
              </a:ext>
            </a:extLst>
          </p:cNvPr>
          <p:cNvSpPr/>
          <p:nvPr/>
        </p:nvSpPr>
        <p:spPr>
          <a:xfrm>
            <a:off x="7265876" y="1126697"/>
            <a:ext cx="4815852" cy="4680805"/>
          </a:xfrm>
          <a:prstGeom prst="roundRect">
            <a:avLst>
              <a:gd name="adj" fmla="val 5245"/>
            </a:avLst>
          </a:prstGeom>
          <a:no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1" name="Picture 16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01824" y="2199004"/>
            <a:ext cx="617522" cy="605760"/>
          </a:xfrm>
          <a:prstGeom prst="rect">
            <a:avLst/>
          </a:prstGeom>
        </p:spPr>
      </p:pic>
      <p:sp>
        <p:nvSpPr>
          <p:cNvPr id="194" name="Rounded Rectangle 6">
            <a:extLst>
              <a:ext uri="{FF2B5EF4-FFF2-40B4-BE49-F238E27FC236}">
                <a16:creationId xmlns:a16="http://schemas.microsoft.com/office/drawing/2014/main" id="{6511B364-45A4-47DD-8A41-9C685AE2CDF1}"/>
              </a:ext>
            </a:extLst>
          </p:cNvPr>
          <p:cNvSpPr/>
          <p:nvPr/>
        </p:nvSpPr>
        <p:spPr>
          <a:xfrm>
            <a:off x="2662497" y="2353513"/>
            <a:ext cx="296176" cy="30432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675197" y="3316071"/>
            <a:ext cx="296176" cy="304328"/>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201"/>
          <p:cNvGrpSpPr/>
          <p:nvPr/>
        </p:nvGrpSpPr>
        <p:grpSpPr>
          <a:xfrm>
            <a:off x="7541858" y="1604501"/>
            <a:ext cx="3671547" cy="1349370"/>
            <a:chOff x="7462847" y="1604501"/>
            <a:chExt cx="3671547" cy="1349370"/>
          </a:xfrm>
        </p:grpSpPr>
        <p:sp>
          <p:nvSpPr>
            <p:cNvPr id="203" name="Rounded Rectangle 202"/>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 name="Straight Connector 203"/>
            <p:cNvCxnSpPr/>
            <p:nvPr/>
          </p:nvCxnSpPr>
          <p:spPr>
            <a:xfrm>
              <a:off x="9282573" y="1604501"/>
              <a:ext cx="0" cy="13493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05" name="Picture 204">
            <a:extLst>
              <a:ext uri="{FF2B5EF4-FFF2-40B4-BE49-F238E27FC236}">
                <a16:creationId xmlns:a16="http://schemas.microsoft.com/office/drawing/2014/main" id="{8DDDB8E7-EFD5-4C95-B262-B88EA286EF0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54326" y="1977274"/>
            <a:ext cx="620327" cy="608511"/>
          </a:xfrm>
          <a:prstGeom prst="rect">
            <a:avLst/>
          </a:prstGeom>
        </p:spPr>
      </p:pic>
      <p:pic>
        <p:nvPicPr>
          <p:cNvPr id="206" name="Picture 205">
            <a:extLst>
              <a:ext uri="{FF2B5EF4-FFF2-40B4-BE49-F238E27FC236}">
                <a16:creationId xmlns:a16="http://schemas.microsoft.com/office/drawing/2014/main" id="{897EB0CF-52F6-4C37-A164-EA9BE8A273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81893" y="1682919"/>
            <a:ext cx="889920" cy="1097280"/>
          </a:xfrm>
          <a:prstGeom prst="rect">
            <a:avLst/>
          </a:prstGeom>
        </p:spPr>
      </p:pic>
      <p:sp>
        <p:nvSpPr>
          <p:cNvPr id="218" name="Rounded Rectangle 67">
            <a:extLst>
              <a:ext uri="{FF2B5EF4-FFF2-40B4-BE49-F238E27FC236}">
                <a16:creationId xmlns:a16="http://schemas.microsoft.com/office/drawing/2014/main" id="{36BD3077-F898-417D-8781-3DF26504A839}"/>
              </a:ext>
            </a:extLst>
          </p:cNvPr>
          <p:cNvSpPr/>
          <p:nvPr/>
        </p:nvSpPr>
        <p:spPr>
          <a:xfrm>
            <a:off x="2615814" y="3523427"/>
            <a:ext cx="342026" cy="360113"/>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ounded Rectangle 224"/>
          <p:cNvSpPr/>
          <p:nvPr/>
        </p:nvSpPr>
        <p:spPr>
          <a:xfrm>
            <a:off x="2468503" y="3482305"/>
            <a:ext cx="308317" cy="279158"/>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ed Rectangle 6">
            <a:extLst>
              <a:ext uri="{FF2B5EF4-FFF2-40B4-BE49-F238E27FC236}">
                <a16:creationId xmlns:a16="http://schemas.microsoft.com/office/drawing/2014/main" id="{6511B364-45A4-47DD-8A41-9C685AE2CDF1}"/>
              </a:ext>
            </a:extLst>
          </p:cNvPr>
          <p:cNvSpPr/>
          <p:nvPr/>
        </p:nvSpPr>
        <p:spPr>
          <a:xfrm>
            <a:off x="2664289" y="2366917"/>
            <a:ext cx="279431" cy="27649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1" name="Group 250"/>
          <p:cNvGrpSpPr/>
          <p:nvPr/>
        </p:nvGrpSpPr>
        <p:grpSpPr>
          <a:xfrm>
            <a:off x="7647246" y="1663486"/>
            <a:ext cx="1362075" cy="1141278"/>
            <a:chOff x="7647246" y="1663486"/>
            <a:chExt cx="1362075" cy="1141278"/>
          </a:xfrm>
        </p:grpSpPr>
        <p:sp>
          <p:nvSpPr>
            <p:cNvPr id="252" name="Content Placeholder 4"/>
            <p:cNvSpPr txBox="1">
              <a:spLocks/>
            </p:cNvSpPr>
            <p:nvPr/>
          </p:nvSpPr>
          <p:spPr>
            <a:xfrm>
              <a:off x="7715064" y="2536974"/>
              <a:ext cx="1236441" cy="267790"/>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0" dirty="0">
                  <a:solidFill>
                    <a:schemeClr val="bg1">
                      <a:lumMod val="75000"/>
                    </a:schemeClr>
                  </a:solidFill>
                  <a:latin typeface="Avenir LT Std 65 Medium" panose="020B0603020203020204" pitchFamily="34" charset="0"/>
                </a:rPr>
                <a:t>PROVIDER 1</a:t>
              </a:r>
            </a:p>
          </p:txBody>
        </p:sp>
        <p:pic>
          <p:nvPicPr>
            <p:cNvPr id="253" name="Picture 25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47246" y="1663486"/>
              <a:ext cx="1362075" cy="876300"/>
            </a:xfrm>
            <a:prstGeom prst="rect">
              <a:avLst/>
            </a:prstGeom>
          </p:spPr>
        </p:pic>
      </p:grpSp>
      <p:sp>
        <p:nvSpPr>
          <p:cNvPr id="27" name="Rounded Rectangle 26"/>
          <p:cNvSpPr/>
          <p:nvPr/>
        </p:nvSpPr>
        <p:spPr>
          <a:xfrm>
            <a:off x="4831971" y="4907483"/>
            <a:ext cx="296176" cy="301688"/>
          </a:xfrm>
          <a:prstGeom prst="roundRect">
            <a:avLst/>
          </a:prstGeom>
          <a:solidFill>
            <a:srgbClr val="01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ounded Rectangle 6">
            <a:extLst>
              <a:ext uri="{FF2B5EF4-FFF2-40B4-BE49-F238E27FC236}">
                <a16:creationId xmlns:a16="http://schemas.microsoft.com/office/drawing/2014/main" id="{6511B364-45A4-47DD-8A41-9C685AE2CDF1}"/>
              </a:ext>
            </a:extLst>
          </p:cNvPr>
          <p:cNvSpPr/>
          <p:nvPr/>
        </p:nvSpPr>
        <p:spPr>
          <a:xfrm>
            <a:off x="2652260" y="2356153"/>
            <a:ext cx="279431" cy="27649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 name="Rounded Rectangle 6">
            <a:extLst>
              <a:ext uri="{FF2B5EF4-FFF2-40B4-BE49-F238E27FC236}">
                <a16:creationId xmlns:a16="http://schemas.microsoft.com/office/drawing/2014/main" id="{6511B364-45A4-47DD-8A41-9C685AE2CDF1}"/>
              </a:ext>
            </a:extLst>
          </p:cNvPr>
          <p:cNvSpPr/>
          <p:nvPr/>
        </p:nvSpPr>
        <p:spPr>
          <a:xfrm>
            <a:off x="2672240" y="2356646"/>
            <a:ext cx="279431" cy="27649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9" name="Picture 25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76371" y="4202785"/>
            <a:ext cx="373602" cy="380395"/>
          </a:xfrm>
          <a:prstGeom prst="rect">
            <a:avLst/>
          </a:prstGeom>
        </p:spPr>
      </p:pic>
      <p:pic>
        <p:nvPicPr>
          <p:cNvPr id="260" name="Picture 25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68564" y="2234056"/>
            <a:ext cx="373602" cy="380395"/>
          </a:xfrm>
          <a:prstGeom prst="rect">
            <a:avLst/>
          </a:prstGeom>
        </p:spPr>
      </p:pic>
      <p:pic>
        <p:nvPicPr>
          <p:cNvPr id="261" name="Picture 260">
            <a:extLst>
              <a:ext uri="{FF2B5EF4-FFF2-40B4-BE49-F238E27FC236}">
                <a16:creationId xmlns:a16="http://schemas.microsoft.com/office/drawing/2014/main" id="{A19A0D1F-EB1E-4EBB-9A8F-75D1A516988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94136" y="3230624"/>
            <a:ext cx="373602" cy="380395"/>
          </a:xfrm>
          <a:prstGeom prst="rect">
            <a:avLst/>
          </a:prstGeom>
        </p:spPr>
      </p:pic>
      <p:grpSp>
        <p:nvGrpSpPr>
          <p:cNvPr id="107" name="Group 106">
            <a:extLst>
              <a:ext uri="{FF2B5EF4-FFF2-40B4-BE49-F238E27FC236}">
                <a16:creationId xmlns:a16="http://schemas.microsoft.com/office/drawing/2014/main" id="{BD00BC4F-1E7D-42C2-B619-6BED18545605}"/>
              </a:ext>
            </a:extLst>
          </p:cNvPr>
          <p:cNvGrpSpPr/>
          <p:nvPr/>
        </p:nvGrpSpPr>
        <p:grpSpPr>
          <a:xfrm>
            <a:off x="3146615" y="2749847"/>
            <a:ext cx="4487357" cy="1467995"/>
            <a:chOff x="3150282" y="2746938"/>
            <a:chExt cx="4487357" cy="1467995"/>
          </a:xfrm>
        </p:grpSpPr>
        <p:cxnSp>
          <p:nvCxnSpPr>
            <p:cNvPr id="108" name="Straight Arrow Connector 107">
              <a:extLst>
                <a:ext uri="{FF2B5EF4-FFF2-40B4-BE49-F238E27FC236}">
                  <a16:creationId xmlns:a16="http://schemas.microsoft.com/office/drawing/2014/main" id="{22CC5FF5-820C-4179-B6F4-8EF06E0890F8}"/>
                </a:ext>
              </a:extLst>
            </p:cNvPr>
            <p:cNvCxnSpPr>
              <a:cxnSpLocks/>
            </p:cNvCxnSpPr>
            <p:nvPr/>
          </p:nvCxnSpPr>
          <p:spPr>
            <a:xfrm flipV="1">
              <a:off x="3150282" y="3467100"/>
              <a:ext cx="4487357" cy="13835"/>
            </a:xfrm>
            <a:prstGeom prst="straightConnector1">
              <a:avLst/>
            </a:prstGeom>
            <a:ln>
              <a:solidFill>
                <a:schemeClr val="tx1">
                  <a:lumMod val="65000"/>
                  <a:lumOff val="35000"/>
                </a:schemeClr>
              </a:solidFill>
              <a:prstDash val="dash"/>
              <a:tailEnd type="triangle"/>
            </a:ln>
          </p:spPr>
          <p:style>
            <a:lnRef idx="1">
              <a:schemeClr val="dk1"/>
            </a:lnRef>
            <a:fillRef idx="0">
              <a:schemeClr val="dk1"/>
            </a:fillRef>
            <a:effectRef idx="0">
              <a:schemeClr val="dk1"/>
            </a:effectRef>
            <a:fontRef idx="minor">
              <a:schemeClr val="tx1"/>
            </a:fontRef>
          </p:style>
        </p:cxnSp>
        <p:sp>
          <p:nvSpPr>
            <p:cNvPr id="109" name="Rounded Rectangle 115">
              <a:extLst>
                <a:ext uri="{FF2B5EF4-FFF2-40B4-BE49-F238E27FC236}">
                  <a16:creationId xmlns:a16="http://schemas.microsoft.com/office/drawing/2014/main" id="{101715ED-1A78-4272-A744-3450805CB959}"/>
                </a:ext>
              </a:extLst>
            </p:cNvPr>
            <p:cNvSpPr/>
            <p:nvPr/>
          </p:nvSpPr>
          <p:spPr>
            <a:xfrm>
              <a:off x="4103383" y="2746938"/>
              <a:ext cx="1761124" cy="1467995"/>
            </a:xfrm>
            <a:prstGeom prst="roundRect">
              <a:avLst/>
            </a:prstGeom>
            <a:solidFill>
              <a:schemeClr val="accent4">
                <a:lumMod val="20000"/>
                <a:lumOff val="80000"/>
              </a:schemeClr>
            </a:solid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p:cNvSpPr/>
          <p:nvPr/>
        </p:nvSpPr>
        <p:spPr>
          <a:xfrm>
            <a:off x="2633851" y="3607519"/>
            <a:ext cx="348201" cy="307887"/>
          </a:xfrm>
          <a:prstGeom prst="roundRect">
            <a:avLst/>
          </a:prstGeom>
          <a:solidFill>
            <a:srgbClr val="F1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2372417" y="2953438"/>
            <a:ext cx="873769" cy="1112097"/>
            <a:chOff x="2062931" y="4353468"/>
            <a:chExt cx="923925" cy="1181100"/>
          </a:xfrm>
        </p:grpSpPr>
        <p:sp>
          <p:nvSpPr>
            <p:cNvPr id="8" name="Rectangle 7"/>
            <p:cNvSpPr/>
            <p:nvPr/>
          </p:nvSpPr>
          <p:spPr>
            <a:xfrm>
              <a:off x="2111828" y="4443862"/>
              <a:ext cx="846845" cy="999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062931" y="4353468"/>
              <a:ext cx="923925" cy="1181100"/>
            </a:xfrm>
            <a:prstGeom prst="rect">
              <a:avLst/>
            </a:prstGeom>
          </p:spPr>
        </p:pic>
      </p:grpSp>
      <p:pic>
        <p:nvPicPr>
          <p:cNvPr id="13" name="Picture 1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374971" y="2947779"/>
            <a:ext cx="879709" cy="1124576"/>
          </a:xfrm>
          <a:prstGeom prst="rect">
            <a:avLst/>
          </a:prstGeom>
        </p:spPr>
      </p:pic>
      <p:pic>
        <p:nvPicPr>
          <p:cNvPr id="14" name="Picture 1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376477" y="2960715"/>
            <a:ext cx="877081" cy="1121217"/>
          </a:xfrm>
          <a:prstGeom prst="rect">
            <a:avLst/>
          </a:prstGeom>
        </p:spPr>
      </p:pic>
      <p:pic>
        <p:nvPicPr>
          <p:cNvPr id="15" name="Picture 1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376478" y="2961605"/>
            <a:ext cx="878312" cy="1122790"/>
          </a:xfrm>
          <a:prstGeom prst="rect">
            <a:avLst/>
          </a:prstGeom>
        </p:spPr>
      </p:pic>
      <p:pic>
        <p:nvPicPr>
          <p:cNvPr id="16" name="Picture 15"/>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373866" y="2957209"/>
            <a:ext cx="881750" cy="1127186"/>
          </a:xfrm>
          <a:prstGeom prst="rect">
            <a:avLst/>
          </a:prstGeom>
        </p:spPr>
      </p:pic>
      <p:pic>
        <p:nvPicPr>
          <p:cNvPr id="17" name="Picture 16"/>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372417" y="2957209"/>
            <a:ext cx="888313" cy="1135576"/>
          </a:xfrm>
          <a:prstGeom prst="rect">
            <a:avLst/>
          </a:prstGeom>
        </p:spPr>
      </p:pic>
      <p:grpSp>
        <p:nvGrpSpPr>
          <p:cNvPr id="106" name="Group 105">
            <a:extLst>
              <a:ext uri="{FF2B5EF4-FFF2-40B4-BE49-F238E27FC236}">
                <a16:creationId xmlns:a16="http://schemas.microsoft.com/office/drawing/2014/main" id="{6AA2036F-7497-41B8-A70B-246F8A7D1E86}"/>
              </a:ext>
            </a:extLst>
          </p:cNvPr>
          <p:cNvGrpSpPr/>
          <p:nvPr/>
        </p:nvGrpSpPr>
        <p:grpSpPr>
          <a:xfrm>
            <a:off x="3246186" y="3755645"/>
            <a:ext cx="4391453" cy="2051857"/>
            <a:chOff x="3246186" y="3755645"/>
            <a:chExt cx="4391453" cy="2051857"/>
          </a:xfrm>
        </p:grpSpPr>
        <p:cxnSp>
          <p:nvCxnSpPr>
            <p:cNvPr id="116" name="Straight Connector 115">
              <a:extLst>
                <a:ext uri="{FF2B5EF4-FFF2-40B4-BE49-F238E27FC236}">
                  <a16:creationId xmlns:a16="http://schemas.microsoft.com/office/drawing/2014/main" id="{4676E0AD-7DB4-4F9E-BF64-2758B8757093}"/>
                </a:ext>
              </a:extLst>
            </p:cNvPr>
            <p:cNvCxnSpPr>
              <a:cxnSpLocks/>
              <a:endCxn id="127" idx="1"/>
            </p:cNvCxnSpPr>
            <p:nvPr/>
          </p:nvCxnSpPr>
          <p:spPr>
            <a:xfrm>
              <a:off x="3246186" y="3755645"/>
              <a:ext cx="855174" cy="1302683"/>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127" name="Rounded Rectangle 166">
              <a:extLst>
                <a:ext uri="{FF2B5EF4-FFF2-40B4-BE49-F238E27FC236}">
                  <a16:creationId xmlns:a16="http://schemas.microsoft.com/office/drawing/2014/main" id="{145F54EF-89A2-49C1-82F6-109580A2EC91}"/>
                </a:ext>
              </a:extLst>
            </p:cNvPr>
            <p:cNvSpPr/>
            <p:nvPr/>
          </p:nvSpPr>
          <p:spPr>
            <a:xfrm>
              <a:off x="4101360" y="4309153"/>
              <a:ext cx="1761124" cy="1498349"/>
            </a:xfrm>
            <a:prstGeom prst="roundRect">
              <a:avLst/>
            </a:prstGeom>
            <a:solidFill>
              <a:srgbClr val="0167C1"/>
            </a:solidFill>
            <a:ln w="28575">
              <a:solidFill>
                <a:srgbClr val="DBDBDB">
                  <a:alpha val="50196"/>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ontent Placeholder 4">
              <a:extLst>
                <a:ext uri="{FF2B5EF4-FFF2-40B4-BE49-F238E27FC236}">
                  <a16:creationId xmlns:a16="http://schemas.microsoft.com/office/drawing/2014/main" id="{B497F64C-503B-41C7-B2B7-53231D78B307}"/>
                </a:ext>
              </a:extLst>
            </p:cNvPr>
            <p:cNvSpPr txBox="1">
              <a:spLocks/>
            </p:cNvSpPr>
            <p:nvPr/>
          </p:nvSpPr>
          <p:spPr>
            <a:xfrm>
              <a:off x="4257901" y="4573464"/>
              <a:ext cx="1448875" cy="100074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lnSpc>
                  <a:spcPct val="100000"/>
                </a:lnSpc>
                <a:spcBef>
                  <a:spcPts val="30"/>
                </a:spcBef>
                <a:buFont typeface="Arial"/>
                <a:buNone/>
              </a:pPr>
              <a:r>
                <a:rPr lang="en-US" sz="1800" b="1" kern="0" dirty="0">
                  <a:solidFill>
                    <a:schemeClr val="bg1"/>
                  </a:solidFill>
                </a:rPr>
                <a:t>FSW POLICY</a:t>
              </a:r>
            </a:p>
            <a:p>
              <a:pPr marL="0" indent="0" algn="ctr">
                <a:lnSpc>
                  <a:spcPct val="100000"/>
                </a:lnSpc>
                <a:spcBef>
                  <a:spcPts val="30"/>
                </a:spcBef>
                <a:buFont typeface="Arial"/>
                <a:buNone/>
              </a:pPr>
              <a:r>
                <a:rPr lang="en-US" sz="1800" b="1" kern="0" dirty="0">
                  <a:solidFill>
                    <a:schemeClr val="bg1"/>
                  </a:solidFill>
                </a:rPr>
                <a:t>MANAGER</a:t>
              </a:r>
            </a:p>
          </p:txBody>
        </p:sp>
        <p:cxnSp>
          <p:nvCxnSpPr>
            <p:cNvPr id="129" name="Straight Arrow Connector 128">
              <a:extLst>
                <a:ext uri="{FF2B5EF4-FFF2-40B4-BE49-F238E27FC236}">
                  <a16:creationId xmlns:a16="http://schemas.microsoft.com/office/drawing/2014/main" id="{0139033A-1E01-4F45-880E-03400A86FB16}"/>
                </a:ext>
              </a:extLst>
            </p:cNvPr>
            <p:cNvCxnSpPr/>
            <p:nvPr/>
          </p:nvCxnSpPr>
          <p:spPr>
            <a:xfrm flipV="1">
              <a:off x="5864507" y="5051409"/>
              <a:ext cx="1773132" cy="13836"/>
            </a:xfrm>
            <a:prstGeom prst="straightConnector1">
              <a:avLst/>
            </a:prstGeom>
            <a:ln w="28575">
              <a:solidFill>
                <a:srgbClr val="F15A24"/>
              </a:solidFill>
              <a:prstDash val="sysDash"/>
              <a:tailEnd type="triangle"/>
            </a:ln>
          </p:spPr>
          <p:style>
            <a:lnRef idx="1">
              <a:schemeClr val="accent1"/>
            </a:lnRef>
            <a:fillRef idx="0">
              <a:schemeClr val="accent1"/>
            </a:fillRef>
            <a:effectRef idx="0">
              <a:schemeClr val="accent1"/>
            </a:effectRef>
            <a:fontRef idx="minor">
              <a:schemeClr val="tx1"/>
            </a:fontRef>
          </p:style>
        </p:cxnSp>
      </p:grpSp>
      <p:pic>
        <p:nvPicPr>
          <p:cNvPr id="99" name="Picture 98"/>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666295" y="3061105"/>
            <a:ext cx="1323975" cy="838200"/>
          </a:xfrm>
          <a:prstGeom prst="rect">
            <a:avLst/>
          </a:prstGeom>
        </p:spPr>
      </p:pic>
      <p:sp>
        <p:nvSpPr>
          <p:cNvPr id="95" name="TextBox 94">
            <a:extLst>
              <a:ext uri="{FF2B5EF4-FFF2-40B4-BE49-F238E27FC236}">
                <a16:creationId xmlns:a16="http://schemas.microsoft.com/office/drawing/2014/main" id="{81F7711A-9E5B-4C32-97FD-3B204EF00752}"/>
              </a:ext>
            </a:extLst>
          </p:cNvPr>
          <p:cNvSpPr txBox="1"/>
          <p:nvPr/>
        </p:nvSpPr>
        <p:spPr>
          <a:xfrm>
            <a:off x="2488045" y="4192222"/>
            <a:ext cx="607859" cy="369332"/>
          </a:xfrm>
          <a:prstGeom prst="rect">
            <a:avLst/>
          </a:prstGeom>
          <a:noFill/>
        </p:spPr>
        <p:txBody>
          <a:bodyPr wrap="none" rtlCol="0">
            <a:spAutoFit/>
          </a:bodyPr>
          <a:lstStyle/>
          <a:p>
            <a:r>
              <a:rPr lang="en-US" dirty="0">
                <a:solidFill>
                  <a:srgbClr val="0167C1"/>
                </a:solidFill>
                <a:latin typeface="Avenir LT Std 55 Roman" panose="020B0703020203020204" pitchFamily="34" charset="0"/>
              </a:rPr>
              <a:t>2</a:t>
            </a:r>
            <a:r>
              <a:rPr lang="en-US" dirty="0">
                <a:latin typeface="Avenir LT Std 55 Roman" panose="020B0703020203020204" pitchFamily="34" charset="0"/>
              </a:rPr>
              <a:t>TB</a:t>
            </a:r>
          </a:p>
        </p:txBody>
      </p:sp>
      <p:sp>
        <p:nvSpPr>
          <p:cNvPr id="3" name="Rectangle 2">
            <a:extLst>
              <a:ext uri="{FF2B5EF4-FFF2-40B4-BE49-F238E27FC236}">
                <a16:creationId xmlns:a16="http://schemas.microsoft.com/office/drawing/2014/main" id="{0E99C4C3-D192-456E-86AE-B28D3822DAB6}"/>
              </a:ext>
            </a:extLst>
          </p:cNvPr>
          <p:cNvSpPr/>
          <p:nvPr/>
        </p:nvSpPr>
        <p:spPr>
          <a:xfrm>
            <a:off x="7422119" y="1604501"/>
            <a:ext cx="4034776" cy="2676690"/>
          </a:xfrm>
          <a:prstGeom prst="rect">
            <a:avLst/>
          </a:prstGeom>
          <a:solidFill>
            <a:srgbClr val="FFFFFF">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81F7711A-9E5B-4C32-97FD-3B204EF00752}"/>
              </a:ext>
            </a:extLst>
          </p:cNvPr>
          <p:cNvSpPr txBox="1"/>
          <p:nvPr/>
        </p:nvSpPr>
        <p:spPr>
          <a:xfrm>
            <a:off x="9485847" y="4897413"/>
            <a:ext cx="607859" cy="369332"/>
          </a:xfrm>
          <a:prstGeom prst="rect">
            <a:avLst/>
          </a:prstGeom>
          <a:noFill/>
        </p:spPr>
        <p:txBody>
          <a:bodyPr wrap="none" rtlCol="0">
            <a:spAutoFit/>
          </a:bodyPr>
          <a:lstStyle/>
          <a:p>
            <a:r>
              <a:rPr lang="en-US" dirty="0">
                <a:solidFill>
                  <a:srgbClr val="0167C1"/>
                </a:solidFill>
                <a:latin typeface="Avenir LT Std 55 Roman" panose="020B0703020203020204" pitchFamily="34" charset="0"/>
              </a:rPr>
              <a:t>4</a:t>
            </a:r>
            <a:r>
              <a:rPr lang="en-US" dirty="0">
                <a:latin typeface="Avenir LT Std 55 Roman" panose="020B0703020203020204" pitchFamily="34" charset="0"/>
              </a:rPr>
              <a:t>TB</a:t>
            </a:r>
          </a:p>
        </p:txBody>
      </p:sp>
      <p:pic>
        <p:nvPicPr>
          <p:cNvPr id="5" name="Picture 4"/>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082934" y="4416279"/>
            <a:ext cx="888707" cy="1064688"/>
          </a:xfrm>
          <a:prstGeom prst="rect">
            <a:avLst/>
          </a:prstGeom>
        </p:spPr>
      </p:pic>
      <p:pic>
        <p:nvPicPr>
          <p:cNvPr id="11" name="Picture 1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0080156" y="4413795"/>
            <a:ext cx="890721" cy="1067102"/>
          </a:xfrm>
          <a:prstGeom prst="rect">
            <a:avLst/>
          </a:prstGeom>
        </p:spPr>
      </p:pic>
      <p:pic>
        <p:nvPicPr>
          <p:cNvPr id="12" name="Picture 11"/>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0084733" y="4441759"/>
            <a:ext cx="884283" cy="1059389"/>
          </a:xfrm>
          <a:prstGeom prst="rect">
            <a:avLst/>
          </a:prstGeom>
        </p:spPr>
      </p:pic>
      <p:sp>
        <p:nvSpPr>
          <p:cNvPr id="101" name="TextBox 100"/>
          <p:cNvSpPr txBox="1"/>
          <p:nvPr/>
        </p:nvSpPr>
        <p:spPr>
          <a:xfrm>
            <a:off x="250182" y="5880465"/>
            <a:ext cx="473206" cy="338554"/>
          </a:xfrm>
          <a:prstGeom prst="rect">
            <a:avLst/>
          </a:prstGeom>
          <a:noFill/>
        </p:spPr>
        <p:txBody>
          <a:bodyPr wrap="none" rtlCol="0">
            <a:spAutoFit/>
          </a:bodyPr>
          <a:lstStyle/>
          <a:p>
            <a:r>
              <a:rPr lang="en-US" sz="1600" dirty="0">
                <a:latin typeface="Avenir LT Std 55 Roman" panose="020B0703020203020204" pitchFamily="34" charset="0"/>
              </a:rPr>
              <a:t>OS</a:t>
            </a:r>
          </a:p>
        </p:txBody>
      </p:sp>
      <p:sp>
        <p:nvSpPr>
          <p:cNvPr id="102" name="Rounded Rectangle 101"/>
          <p:cNvSpPr/>
          <p:nvPr/>
        </p:nvSpPr>
        <p:spPr>
          <a:xfrm>
            <a:off x="111503" y="5962817"/>
            <a:ext cx="159324" cy="15932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ounded Rectangle 110"/>
          <p:cNvSpPr/>
          <p:nvPr/>
        </p:nvSpPr>
        <p:spPr>
          <a:xfrm>
            <a:off x="812850" y="5962817"/>
            <a:ext cx="159878" cy="159878"/>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a:off x="1572844" y="5962818"/>
            <a:ext cx="159324" cy="159324"/>
          </a:xfrm>
          <a:prstGeom prst="roundRect">
            <a:avLst/>
          </a:prstGeom>
          <a:solidFill>
            <a:srgbClr val="F1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995749" y="5880465"/>
            <a:ext cx="470000" cy="338554"/>
          </a:xfrm>
          <a:prstGeom prst="rect">
            <a:avLst/>
          </a:prstGeom>
          <a:noFill/>
        </p:spPr>
        <p:txBody>
          <a:bodyPr wrap="none" rtlCol="0">
            <a:spAutoFit/>
          </a:bodyPr>
          <a:lstStyle/>
          <a:p>
            <a:r>
              <a:rPr lang="en-US" sz="1600" dirty="0">
                <a:latin typeface="Avenir LT Std 55 Roman" panose="020B0703020203020204" pitchFamily="34" charset="0"/>
              </a:rPr>
              <a:t>Db</a:t>
            </a:r>
          </a:p>
        </p:txBody>
      </p:sp>
      <p:sp>
        <p:nvSpPr>
          <p:cNvPr id="122" name="TextBox 121"/>
          <p:cNvSpPr txBox="1"/>
          <p:nvPr/>
        </p:nvSpPr>
        <p:spPr>
          <a:xfrm>
            <a:off x="1718520" y="5880465"/>
            <a:ext cx="641522" cy="338554"/>
          </a:xfrm>
          <a:prstGeom prst="rect">
            <a:avLst/>
          </a:prstGeom>
          <a:noFill/>
        </p:spPr>
        <p:txBody>
          <a:bodyPr wrap="none" rtlCol="0">
            <a:spAutoFit/>
          </a:bodyPr>
          <a:lstStyle/>
          <a:p>
            <a:r>
              <a:rPr lang="en-US" sz="1600" dirty="0">
                <a:latin typeface="Avenir LT Std 55 Roman" panose="020B0703020203020204" pitchFamily="34" charset="0"/>
              </a:rPr>
              <a:t>Data</a:t>
            </a:r>
          </a:p>
        </p:txBody>
      </p:sp>
      <p:sp>
        <p:nvSpPr>
          <p:cNvPr id="130" name="Rounded Rectangle 129"/>
          <p:cNvSpPr/>
          <p:nvPr/>
        </p:nvSpPr>
        <p:spPr>
          <a:xfrm>
            <a:off x="4220734" y="5962817"/>
            <a:ext cx="159324" cy="159324"/>
          </a:xfrm>
          <a:prstGeom prst="roundRect">
            <a:avLst/>
          </a:prstGeom>
          <a:solidFill>
            <a:srgbClr val="01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p:cNvSpPr txBox="1"/>
          <p:nvPr/>
        </p:nvSpPr>
        <p:spPr>
          <a:xfrm>
            <a:off x="4380058" y="5883024"/>
            <a:ext cx="593432" cy="338554"/>
          </a:xfrm>
          <a:prstGeom prst="rect">
            <a:avLst/>
          </a:prstGeom>
          <a:noFill/>
        </p:spPr>
        <p:txBody>
          <a:bodyPr wrap="none" rtlCol="0">
            <a:spAutoFit/>
          </a:bodyPr>
          <a:lstStyle/>
          <a:p>
            <a:r>
              <a:rPr lang="en-US" sz="1600" dirty="0">
                <a:latin typeface="Avenir LT Std 55 Roman" panose="020B0703020203020204" pitchFamily="34" charset="0"/>
              </a:rPr>
              <a:t>VDF</a:t>
            </a:r>
          </a:p>
        </p:txBody>
      </p:sp>
      <p:sp>
        <p:nvSpPr>
          <p:cNvPr id="132" name="Rounded Rectangle 131"/>
          <p:cNvSpPr/>
          <p:nvPr/>
        </p:nvSpPr>
        <p:spPr>
          <a:xfrm>
            <a:off x="2407653" y="5962817"/>
            <a:ext cx="159324" cy="159324"/>
          </a:xfrm>
          <a:prstGeom prst="roundRect">
            <a:avLst/>
          </a:prstGeom>
          <a:solidFill>
            <a:srgbClr val="019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p:cNvSpPr txBox="1"/>
          <p:nvPr/>
        </p:nvSpPr>
        <p:spPr>
          <a:xfrm>
            <a:off x="2529371" y="5883024"/>
            <a:ext cx="1681358" cy="338554"/>
          </a:xfrm>
          <a:prstGeom prst="rect">
            <a:avLst/>
          </a:prstGeom>
          <a:noFill/>
        </p:spPr>
        <p:txBody>
          <a:bodyPr wrap="none" rtlCol="0">
            <a:spAutoFit/>
          </a:bodyPr>
          <a:lstStyle/>
          <a:p>
            <a:r>
              <a:rPr lang="en-US" sz="1600" dirty="0">
                <a:latin typeface="Avenir LT Std 55 Roman" panose="020B0703020203020204" pitchFamily="34" charset="0"/>
              </a:rPr>
              <a:t>Protected Data</a:t>
            </a:r>
          </a:p>
        </p:txBody>
      </p:sp>
      <p:sp>
        <p:nvSpPr>
          <p:cNvPr id="134" name="Content Placeholder 4"/>
          <p:cNvSpPr txBox="1">
            <a:spLocks/>
          </p:cNvSpPr>
          <p:nvPr/>
        </p:nvSpPr>
        <p:spPr>
          <a:xfrm>
            <a:off x="4282872" y="3068088"/>
            <a:ext cx="1448875" cy="76316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lnSpc>
                <a:spcPct val="100000"/>
              </a:lnSpc>
              <a:spcBef>
                <a:spcPts val="30"/>
              </a:spcBef>
              <a:buFont typeface="Arial"/>
              <a:buNone/>
            </a:pPr>
            <a:r>
              <a:rPr lang="en-US" sz="2000" b="1" kern="0" dirty="0">
                <a:solidFill>
                  <a:schemeClr val="bg2">
                    <a:lumMod val="50000"/>
                  </a:schemeClr>
                </a:solidFill>
              </a:rPr>
              <a:t>BACKUP SOFTWARE</a:t>
            </a:r>
          </a:p>
        </p:txBody>
      </p:sp>
    </p:spTree>
    <p:extLst>
      <p:ext uri="{BB962C8B-B14F-4D97-AF65-F5344CB8AC3E}">
        <p14:creationId xmlns:p14="http://schemas.microsoft.com/office/powerpoint/2010/main" val="158191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5000" accel="41000" decel="59000" fill="hold" nodeType="withEffect">
                                  <p:stCondLst>
                                    <p:cond delay="0"/>
                                  </p:stCondLst>
                                  <p:childTnLst>
                                    <p:animMotion origin="layout" path="M -0.00143 0.00093 L 0.12787 0.15949 " pathEditMode="relative" ptsTypes="AA">
                                      <p:cBhvr>
                                        <p:cTn id="6" dur="580" fill="hold"/>
                                        <p:tgtEl>
                                          <p:spTgt spid="260"/>
                                        </p:tgtEl>
                                        <p:attrNameLst>
                                          <p:attrName>ppt_x</p:attrName>
                                          <p:attrName>ppt_y</p:attrName>
                                        </p:attrNameLst>
                                      </p:cBhvr>
                                    </p:animMotion>
                                  </p:childTnLst>
                                </p:cTn>
                              </p:par>
                              <p:par>
                                <p:cTn id="7" presetID="10" presetClass="entr" presetSubtype="0" fill="hold" nodeType="withEffect">
                                  <p:stCondLst>
                                    <p:cond delay="40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700"/>
                                        <p:tgtEl>
                                          <p:spTgt spid="13"/>
                                        </p:tgtEl>
                                      </p:cBhvr>
                                    </p:animEffect>
                                  </p:childTnLst>
                                </p:cTn>
                              </p:par>
                              <p:par>
                                <p:cTn id="10" presetID="0" presetClass="path" presetSubtype="0" repeatCount="5000" accel="34000" decel="66000" fill="hold" nodeType="withEffect">
                                  <p:stCondLst>
                                    <p:cond delay="1000"/>
                                  </p:stCondLst>
                                  <p:childTnLst>
                                    <p:animMotion origin="layout" path="M -0.00078 0.00023 L 0.12708 0.02824 " pathEditMode="relative" ptsTypes="AA">
                                      <p:cBhvr>
                                        <p:cTn id="11" dur="540" fill="hold"/>
                                        <p:tgtEl>
                                          <p:spTgt spid="261"/>
                                        </p:tgtEl>
                                        <p:attrNameLst>
                                          <p:attrName>ppt_x</p:attrName>
                                          <p:attrName>ppt_y</p:attrName>
                                        </p:attrNameLst>
                                      </p:cBhvr>
                                    </p:animMotion>
                                  </p:childTnLst>
                                </p:cTn>
                              </p:par>
                              <p:par>
                                <p:cTn id="12" presetID="10" presetClass="entr" presetSubtype="0" fill="hold" nodeType="withEffect">
                                  <p:stCondLst>
                                    <p:cond delay="14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600"/>
                                        <p:tgtEl>
                                          <p:spTgt spid="14"/>
                                        </p:tgtEl>
                                      </p:cBhvr>
                                    </p:animEffect>
                                  </p:childTnLst>
                                </p:cTn>
                              </p:par>
                              <p:par>
                                <p:cTn id="15" presetID="10" presetClass="entr" presetSubtype="0" fill="hold" nodeType="withEffect">
                                  <p:stCondLst>
                                    <p:cond delay="23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600"/>
                                        <p:tgtEl>
                                          <p:spTgt spid="15"/>
                                        </p:tgtEl>
                                      </p:cBhvr>
                                    </p:animEffect>
                                  </p:childTnLst>
                                </p:cTn>
                              </p:par>
                              <p:par>
                                <p:cTn id="18" presetID="0" presetClass="path" presetSubtype="0" repeatCount="5000" accel="38000" decel="62000" fill="hold" nodeType="withEffect">
                                  <p:stCondLst>
                                    <p:cond delay="1500"/>
                                  </p:stCondLst>
                                  <p:childTnLst>
                                    <p:animMotion origin="layout" path="M -0.00066 0.00324 L 0.12643 -0.11736 " pathEditMode="relative" ptsTypes="AA">
                                      <p:cBhvr>
                                        <p:cTn id="19" dur="560" fill="hold"/>
                                        <p:tgtEl>
                                          <p:spTgt spid="259"/>
                                        </p:tgtEl>
                                        <p:attrNameLst>
                                          <p:attrName>ppt_x</p:attrName>
                                          <p:attrName>ppt_y</p:attrName>
                                        </p:attrNameLst>
                                      </p:cBhvr>
                                    </p:animMotion>
                                  </p:childTnLst>
                                </p:cTn>
                              </p:par>
                              <p:par>
                                <p:cTn id="20" presetID="10" presetClass="entr" presetSubtype="0" fill="hold" nodeType="withEffect">
                                  <p:stCondLst>
                                    <p:cond delay="31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800"/>
                                        <p:tgtEl>
                                          <p:spTgt spid="16"/>
                                        </p:tgtEl>
                                      </p:cBhvr>
                                    </p:animEffect>
                                  </p:childTnLst>
                                </p:cTn>
                              </p:par>
                              <p:par>
                                <p:cTn id="23" presetID="10" presetClass="entr" presetSubtype="0" fill="hold" nodeType="withEffect">
                                  <p:stCondLst>
                                    <p:cond delay="39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7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0" presetClass="path" presetSubtype="0" repeatCount="5000" accel="36000" decel="64000" fill="hold" grpId="0" nodeType="clickEffect">
                                  <p:stCondLst>
                                    <p:cond delay="0"/>
                                  </p:stCondLst>
                                  <p:childTnLst>
                                    <p:animMotion origin="layout" path="M 2.91667E-6 -3.7037E-6 L 2.91667E-6 0.00024 L 0.02916 -3.7037E-6 L 0.4608 -0.00139 " pathEditMode="relative" rAng="0" ptsTypes="AAAA">
                                      <p:cBhvr>
                                        <p:cTn id="29" dur="640" fill="hold"/>
                                        <p:tgtEl>
                                          <p:spTgt spid="120"/>
                                        </p:tgtEl>
                                        <p:attrNameLst>
                                          <p:attrName>ppt_x</p:attrName>
                                          <p:attrName>ppt_y</p:attrName>
                                        </p:attrNameLst>
                                      </p:cBhvr>
                                      <p:rCtr x="23034" y="-69"/>
                                    </p:animMotion>
                                  </p:childTnLst>
                                  <p:subTnLst>
                                    <p:set>
                                      <p:cBhvr override="childStyle">
                                        <p:cTn dur="1" fill="hold" display="0" masterRel="sameClick" afterEffect="1">
                                          <p:stCondLst>
                                            <p:cond evt="end" delay="0">
                                              <p:tn val="28"/>
                                            </p:cond>
                                          </p:stCondLst>
                                        </p:cTn>
                                        <p:tgtEl>
                                          <p:spTgt spid="120"/>
                                        </p:tgtEl>
                                        <p:attrNameLst>
                                          <p:attrName>style.visibility</p:attrName>
                                        </p:attrNameLst>
                                      </p:cBhvr>
                                      <p:to>
                                        <p:strVal val="hidden"/>
                                      </p:to>
                                    </p:set>
                                  </p:subTnLst>
                                </p:cTn>
                              </p:par>
                              <p:par>
                                <p:cTn id="30" presetID="10" presetClass="exit" presetSubtype="0" fill="hold" nodeType="withEffect">
                                  <p:stCondLst>
                                    <p:cond delay="0"/>
                                  </p:stCondLst>
                                  <p:childTnLst>
                                    <p:animEffect transition="out" filter="fade">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par>
                                <p:cTn id="33" presetID="10" presetClass="exit" presetSubtype="0" fill="hold" nodeType="withEffect">
                                  <p:stCondLst>
                                    <p:cond delay="500"/>
                                  </p:stCondLst>
                                  <p:childTnLst>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par>
                                <p:cTn id="36" presetID="10" presetClass="entr" presetSubtype="0"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par>
                                <p:cTn id="39" presetID="10" presetClass="exit" presetSubtype="0" fill="hold" nodeType="withEffect">
                                  <p:stCondLst>
                                    <p:cond delay="1100"/>
                                  </p:stCondLst>
                                  <p:childTnLst>
                                    <p:animEffect transition="out" filter="fade">
                                      <p:cBhvr>
                                        <p:cTn id="40" dur="500"/>
                                        <p:tgtEl>
                                          <p:spTgt spid="15"/>
                                        </p:tgtEl>
                                      </p:cBhvr>
                                    </p:animEffect>
                                    <p:set>
                                      <p:cBhvr>
                                        <p:cTn id="41" dur="1" fill="hold">
                                          <p:stCondLst>
                                            <p:cond delay="499"/>
                                          </p:stCondLst>
                                        </p:cTn>
                                        <p:tgtEl>
                                          <p:spTgt spid="15"/>
                                        </p:tgtEl>
                                        <p:attrNameLst>
                                          <p:attrName>style.visibility</p:attrName>
                                        </p:attrNameLst>
                                      </p:cBhvr>
                                      <p:to>
                                        <p:strVal val="hidden"/>
                                      </p:to>
                                    </p:set>
                                  </p:childTnLst>
                                </p:cTn>
                              </p:par>
                              <p:par>
                                <p:cTn id="42" presetID="10" presetClass="entr" presetSubtype="0" fill="hold" nodeType="withEffect">
                                  <p:stCondLst>
                                    <p:cond delay="110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xit" presetSubtype="0" fill="hold" nodeType="withEffect">
                                  <p:stCondLst>
                                    <p:cond delay="1700"/>
                                  </p:stCondLst>
                                  <p:childTnLst>
                                    <p:animEffect transition="out" filter="fade">
                                      <p:cBhvr>
                                        <p:cTn id="46" dur="500"/>
                                        <p:tgtEl>
                                          <p:spTgt spid="14"/>
                                        </p:tgtEl>
                                      </p:cBhvr>
                                    </p:animEffect>
                                    <p:set>
                                      <p:cBhvr>
                                        <p:cTn id="47" dur="1" fill="hold">
                                          <p:stCondLst>
                                            <p:cond delay="499"/>
                                          </p:stCondLst>
                                        </p:cTn>
                                        <p:tgtEl>
                                          <p:spTgt spid="14"/>
                                        </p:tgtEl>
                                        <p:attrNameLst>
                                          <p:attrName>style.visibility</p:attrName>
                                        </p:attrNameLst>
                                      </p:cBhvr>
                                      <p:to>
                                        <p:strVal val="hidden"/>
                                      </p:to>
                                    </p:set>
                                  </p:childTnLst>
                                </p:cTn>
                              </p:par>
                              <p:par>
                                <p:cTn id="48" presetID="10" presetClass="entr" presetSubtype="0" fill="hold" nodeType="withEffect">
                                  <p:stCondLst>
                                    <p:cond delay="170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439210" y="3493019"/>
            <a:ext cx="278295" cy="247474"/>
          </a:xfrm>
          <a:prstGeom prst="roundRect">
            <a:avLst/>
          </a:prstGeom>
          <a:solidFill>
            <a:srgbClr val="01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10439213" y="3493019"/>
            <a:ext cx="278295" cy="247474"/>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7555716" y="2953871"/>
            <a:ext cx="3671547" cy="1308163"/>
            <a:chOff x="7462847" y="1617799"/>
            <a:chExt cx="3671547" cy="1308163"/>
          </a:xfrm>
        </p:grpSpPr>
        <p:sp>
          <p:nvSpPr>
            <p:cNvPr id="4" name="Rounded Rectangle 3"/>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9268715" y="1617799"/>
              <a:ext cx="0" cy="13081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38" name="Picture 137">
            <a:extLst>
              <a:ext uri="{FF2B5EF4-FFF2-40B4-BE49-F238E27FC236}">
                <a16:creationId xmlns:a16="http://schemas.microsoft.com/office/drawing/2014/main" id="{BA73FABD-73C3-4D78-B42B-321FFEAC9E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5599" y="3051793"/>
            <a:ext cx="916397" cy="1129926"/>
          </a:xfrm>
          <a:prstGeom prst="rect">
            <a:avLst/>
          </a:prstGeom>
        </p:spPr>
      </p:pic>
      <p:pic>
        <p:nvPicPr>
          <p:cNvPr id="143" name="Picture 142">
            <a:extLst>
              <a:ext uri="{FF2B5EF4-FFF2-40B4-BE49-F238E27FC236}">
                <a16:creationId xmlns:a16="http://schemas.microsoft.com/office/drawing/2014/main" id="{BF9A0A66-4AB9-4D01-AC12-98F16538D6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9808" y="3048205"/>
            <a:ext cx="922216" cy="1137102"/>
          </a:xfrm>
          <a:prstGeom prst="rect">
            <a:avLst/>
          </a:prstGeom>
        </p:spPr>
      </p:pic>
      <p:pic>
        <p:nvPicPr>
          <p:cNvPr id="165" name="Picture 164">
            <a:extLst>
              <a:ext uri="{FF2B5EF4-FFF2-40B4-BE49-F238E27FC236}">
                <a16:creationId xmlns:a16="http://schemas.microsoft.com/office/drawing/2014/main" id="{C5635FD2-8306-4809-A5A8-8839016EDC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7205" y="3065608"/>
            <a:ext cx="862280" cy="1102296"/>
          </a:xfrm>
          <a:prstGeom prst="rect">
            <a:avLst/>
          </a:prstGeom>
        </p:spPr>
      </p:pic>
      <p:sp>
        <p:nvSpPr>
          <p:cNvPr id="117" name="TextBox 116">
            <a:extLst>
              <a:ext uri="{FF2B5EF4-FFF2-40B4-BE49-F238E27FC236}">
                <a16:creationId xmlns:a16="http://schemas.microsoft.com/office/drawing/2014/main" id="{61682389-6C41-4982-BDCC-08E84A8FA6EB}"/>
              </a:ext>
            </a:extLst>
          </p:cNvPr>
          <p:cNvSpPr txBox="1"/>
          <p:nvPr/>
        </p:nvSpPr>
        <p:spPr>
          <a:xfrm>
            <a:off x="11273726" y="3791731"/>
            <a:ext cx="659155" cy="369332"/>
          </a:xfrm>
          <a:prstGeom prst="rect">
            <a:avLst/>
          </a:prstGeom>
          <a:noFill/>
        </p:spPr>
        <p:txBody>
          <a:bodyPr wrap="none" rtlCol="0">
            <a:spAutoFit/>
          </a:bodyPr>
          <a:lstStyle/>
          <a:p>
            <a:r>
              <a:rPr lang="en-US" dirty="0">
                <a:latin typeface="Avenir LT Std 65 Medium" panose="020B0603020203020204" pitchFamily="34" charset="0"/>
              </a:rPr>
              <a:t>DEV</a:t>
            </a:r>
          </a:p>
        </p:txBody>
      </p:sp>
      <p:sp>
        <p:nvSpPr>
          <p:cNvPr id="112" name="Rounded Rectangle 111"/>
          <p:cNvSpPr/>
          <p:nvPr/>
        </p:nvSpPr>
        <p:spPr>
          <a:xfrm>
            <a:off x="4220734" y="5962817"/>
            <a:ext cx="159324" cy="159324"/>
          </a:xfrm>
          <a:prstGeom prst="roundRect">
            <a:avLst/>
          </a:prstGeom>
          <a:solidFill>
            <a:srgbClr val="01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p:cNvSpPr txBox="1"/>
          <p:nvPr/>
        </p:nvSpPr>
        <p:spPr>
          <a:xfrm>
            <a:off x="4380058" y="5883024"/>
            <a:ext cx="593432" cy="338554"/>
          </a:xfrm>
          <a:prstGeom prst="rect">
            <a:avLst/>
          </a:prstGeom>
          <a:noFill/>
        </p:spPr>
        <p:txBody>
          <a:bodyPr wrap="none" rtlCol="0">
            <a:spAutoFit/>
          </a:bodyPr>
          <a:lstStyle/>
          <a:p>
            <a:r>
              <a:rPr lang="en-US" sz="1600" dirty="0">
                <a:latin typeface="Avenir LT Std 55 Roman" panose="020B0703020203020204" pitchFamily="34" charset="0"/>
              </a:rPr>
              <a:t>VDF</a:t>
            </a:r>
          </a:p>
        </p:txBody>
      </p:sp>
      <p:sp>
        <p:nvSpPr>
          <p:cNvPr id="114" name="Rounded Rectangle 113"/>
          <p:cNvSpPr/>
          <p:nvPr/>
        </p:nvSpPr>
        <p:spPr>
          <a:xfrm>
            <a:off x="2407653" y="5962817"/>
            <a:ext cx="159324" cy="159324"/>
          </a:xfrm>
          <a:prstGeom prst="roundRect">
            <a:avLst/>
          </a:prstGeom>
          <a:solidFill>
            <a:srgbClr val="019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2529371" y="5883024"/>
            <a:ext cx="1681358" cy="338554"/>
          </a:xfrm>
          <a:prstGeom prst="rect">
            <a:avLst/>
          </a:prstGeom>
          <a:noFill/>
        </p:spPr>
        <p:txBody>
          <a:bodyPr wrap="none" rtlCol="0">
            <a:spAutoFit/>
          </a:bodyPr>
          <a:lstStyle/>
          <a:p>
            <a:r>
              <a:rPr lang="en-US" sz="1600" dirty="0">
                <a:latin typeface="Avenir LT Std 55 Roman" panose="020B0703020203020204" pitchFamily="34" charset="0"/>
              </a:rPr>
              <a:t>Protected Data</a:t>
            </a:r>
          </a:p>
        </p:txBody>
      </p:sp>
      <p:grpSp>
        <p:nvGrpSpPr>
          <p:cNvPr id="7" name="Group 6"/>
          <p:cNvGrpSpPr/>
          <p:nvPr/>
        </p:nvGrpSpPr>
        <p:grpSpPr>
          <a:xfrm>
            <a:off x="7541858" y="4281191"/>
            <a:ext cx="3671547" cy="1349370"/>
            <a:chOff x="7462847" y="1604501"/>
            <a:chExt cx="3671547" cy="1349370"/>
          </a:xfrm>
        </p:grpSpPr>
        <p:sp>
          <p:nvSpPr>
            <p:cNvPr id="8" name="Rounded Rectangle 7"/>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9282573" y="1604501"/>
              <a:ext cx="0" cy="13493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59089" y="3332841"/>
            <a:ext cx="630759" cy="618745"/>
          </a:xfrm>
          <a:prstGeom prst="rect">
            <a:avLst/>
          </a:prstGeom>
        </p:spPr>
      </p:pic>
      <p:grpSp>
        <p:nvGrpSpPr>
          <p:cNvPr id="134" name="Group 133">
            <a:extLst>
              <a:ext uri="{FF2B5EF4-FFF2-40B4-BE49-F238E27FC236}">
                <a16:creationId xmlns:a16="http://schemas.microsoft.com/office/drawing/2014/main" id="{E982EA05-D4FF-4460-BB3C-07A9404B0EE4}"/>
              </a:ext>
            </a:extLst>
          </p:cNvPr>
          <p:cNvGrpSpPr/>
          <p:nvPr/>
        </p:nvGrpSpPr>
        <p:grpSpPr>
          <a:xfrm>
            <a:off x="7541861" y="4315060"/>
            <a:ext cx="3671547" cy="1349370"/>
            <a:chOff x="7462847" y="1604501"/>
            <a:chExt cx="3671547" cy="1349370"/>
          </a:xfrm>
        </p:grpSpPr>
        <p:sp>
          <p:nvSpPr>
            <p:cNvPr id="135" name="Rounded Rectangle 111">
              <a:extLst>
                <a:ext uri="{FF2B5EF4-FFF2-40B4-BE49-F238E27FC236}">
                  <a16:creationId xmlns:a16="http://schemas.microsoft.com/office/drawing/2014/main" id="{A256C2E9-D4B8-4AC1-A133-EA96EA78AF03}"/>
                </a:ext>
              </a:extLst>
            </p:cNvPr>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6" name="Straight Connector 135">
              <a:extLst>
                <a:ext uri="{FF2B5EF4-FFF2-40B4-BE49-F238E27FC236}">
                  <a16:creationId xmlns:a16="http://schemas.microsoft.com/office/drawing/2014/main" id="{F9987A5E-FBBA-4455-9873-C843297AC756}"/>
                </a:ext>
              </a:extLst>
            </p:cNvPr>
            <p:cNvCxnSpPr/>
            <p:nvPr/>
          </p:nvCxnSpPr>
          <p:spPr>
            <a:xfrm>
              <a:off x="9282573" y="1604501"/>
              <a:ext cx="0" cy="13493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37" name="Picture 136">
            <a:extLst>
              <a:ext uri="{FF2B5EF4-FFF2-40B4-BE49-F238E27FC236}">
                <a16:creationId xmlns:a16="http://schemas.microsoft.com/office/drawing/2014/main" id="{09CBAC5B-E1CB-4E30-A5ED-69A82928E7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83458" y="4411337"/>
            <a:ext cx="906027" cy="1067497"/>
          </a:xfrm>
          <a:prstGeom prst="rect">
            <a:avLst/>
          </a:prstGeom>
        </p:spPr>
      </p:pic>
      <p:pic>
        <p:nvPicPr>
          <p:cNvPr id="139" name="Picture 138">
            <a:extLst>
              <a:ext uri="{FF2B5EF4-FFF2-40B4-BE49-F238E27FC236}">
                <a16:creationId xmlns:a16="http://schemas.microsoft.com/office/drawing/2014/main" id="{BEE1B9B0-3A10-4757-84E8-38ABCAFDF9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0438" y="3059825"/>
            <a:ext cx="1323975" cy="838200"/>
          </a:xfrm>
          <a:prstGeom prst="rect">
            <a:avLst/>
          </a:prstGeom>
        </p:spPr>
      </p:pic>
      <p:sp>
        <p:nvSpPr>
          <p:cNvPr id="146" name="Rounded Rectangle 20">
            <a:extLst>
              <a:ext uri="{FF2B5EF4-FFF2-40B4-BE49-F238E27FC236}">
                <a16:creationId xmlns:a16="http://schemas.microsoft.com/office/drawing/2014/main" id="{723C8071-2F05-4CB2-ACDB-0B44778A7AAB}"/>
              </a:ext>
            </a:extLst>
          </p:cNvPr>
          <p:cNvSpPr/>
          <p:nvPr/>
        </p:nvSpPr>
        <p:spPr>
          <a:xfrm>
            <a:off x="2662500" y="3362640"/>
            <a:ext cx="296176" cy="304328"/>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Picture 146">
            <a:extLst>
              <a:ext uri="{FF2B5EF4-FFF2-40B4-BE49-F238E27FC236}">
                <a16:creationId xmlns:a16="http://schemas.microsoft.com/office/drawing/2014/main" id="{A0ACE155-FEC1-44C3-A38B-0BC8C79B849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20747" y="3300014"/>
            <a:ext cx="366523" cy="373187"/>
          </a:xfrm>
          <a:prstGeom prst="rect">
            <a:avLst/>
          </a:prstGeom>
        </p:spPr>
      </p:pic>
      <p:pic>
        <p:nvPicPr>
          <p:cNvPr id="148" name="Picture 147">
            <a:extLst>
              <a:ext uri="{FF2B5EF4-FFF2-40B4-BE49-F238E27FC236}">
                <a16:creationId xmlns:a16="http://schemas.microsoft.com/office/drawing/2014/main" id="{39076F5D-4316-41A5-A20B-8430A1FAEE7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21844" y="3300014"/>
            <a:ext cx="366523" cy="373187"/>
          </a:xfrm>
          <a:prstGeom prst="rect">
            <a:avLst/>
          </a:prstGeom>
        </p:spPr>
      </p:pic>
      <p:pic>
        <p:nvPicPr>
          <p:cNvPr id="149" name="Picture 148">
            <a:extLst>
              <a:ext uri="{FF2B5EF4-FFF2-40B4-BE49-F238E27FC236}">
                <a16:creationId xmlns:a16="http://schemas.microsoft.com/office/drawing/2014/main" id="{C6693B26-0B03-41F1-B964-AF011F7D9BC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14317" y="3328210"/>
            <a:ext cx="366523" cy="373187"/>
          </a:xfrm>
          <a:prstGeom prst="rect">
            <a:avLst/>
          </a:prstGeom>
        </p:spPr>
      </p:pic>
      <p:sp>
        <p:nvSpPr>
          <p:cNvPr id="150" name="Rounded Rectangle 67">
            <a:extLst>
              <a:ext uri="{FF2B5EF4-FFF2-40B4-BE49-F238E27FC236}">
                <a16:creationId xmlns:a16="http://schemas.microsoft.com/office/drawing/2014/main" id="{4918CDEE-8376-42E2-81A8-DDBC645C85BD}"/>
              </a:ext>
            </a:extLst>
          </p:cNvPr>
          <p:cNvSpPr/>
          <p:nvPr/>
        </p:nvSpPr>
        <p:spPr>
          <a:xfrm>
            <a:off x="2603117" y="3569996"/>
            <a:ext cx="342026" cy="360113"/>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1" name="Picture 150">
            <a:extLst>
              <a:ext uri="{FF2B5EF4-FFF2-40B4-BE49-F238E27FC236}">
                <a16:creationId xmlns:a16="http://schemas.microsoft.com/office/drawing/2014/main" id="{5F8FC992-94DC-4E65-A730-54BABA9771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67646" y="3520485"/>
            <a:ext cx="366523" cy="373187"/>
          </a:xfrm>
          <a:prstGeom prst="rect">
            <a:avLst/>
          </a:prstGeom>
        </p:spPr>
      </p:pic>
      <p:pic>
        <p:nvPicPr>
          <p:cNvPr id="152" name="Picture 151">
            <a:extLst>
              <a:ext uri="{FF2B5EF4-FFF2-40B4-BE49-F238E27FC236}">
                <a16:creationId xmlns:a16="http://schemas.microsoft.com/office/drawing/2014/main" id="{84F0EF22-4928-4FE0-AD38-BA56402D656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70895" y="3512728"/>
            <a:ext cx="366523" cy="373187"/>
          </a:xfrm>
          <a:prstGeom prst="rect">
            <a:avLst/>
          </a:prstGeom>
        </p:spPr>
      </p:pic>
      <p:pic>
        <p:nvPicPr>
          <p:cNvPr id="153" name="Picture 152">
            <a:extLst>
              <a:ext uri="{FF2B5EF4-FFF2-40B4-BE49-F238E27FC236}">
                <a16:creationId xmlns:a16="http://schemas.microsoft.com/office/drawing/2014/main" id="{20A40770-7548-4344-8268-A7E08361932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25456" y="3524476"/>
            <a:ext cx="366523" cy="373187"/>
          </a:xfrm>
          <a:prstGeom prst="rect">
            <a:avLst/>
          </a:prstGeom>
        </p:spPr>
      </p:pic>
      <p:sp>
        <p:nvSpPr>
          <p:cNvPr id="154" name="Rounded Rectangle 224">
            <a:extLst>
              <a:ext uri="{FF2B5EF4-FFF2-40B4-BE49-F238E27FC236}">
                <a16:creationId xmlns:a16="http://schemas.microsoft.com/office/drawing/2014/main" id="{246A18B7-DC71-48F2-8DA2-490113A1D0E0}"/>
              </a:ext>
            </a:extLst>
          </p:cNvPr>
          <p:cNvSpPr/>
          <p:nvPr/>
        </p:nvSpPr>
        <p:spPr>
          <a:xfrm>
            <a:off x="2455806" y="3528874"/>
            <a:ext cx="308317" cy="279158"/>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26">
            <a:extLst>
              <a:ext uri="{FF2B5EF4-FFF2-40B4-BE49-F238E27FC236}">
                <a16:creationId xmlns:a16="http://schemas.microsoft.com/office/drawing/2014/main" id="{79E22F88-EC2E-4996-8F61-51DC34D62F82}"/>
              </a:ext>
            </a:extLst>
          </p:cNvPr>
          <p:cNvSpPr/>
          <p:nvPr/>
        </p:nvSpPr>
        <p:spPr>
          <a:xfrm>
            <a:off x="4831974" y="4941352"/>
            <a:ext cx="296176" cy="301688"/>
          </a:xfrm>
          <a:prstGeom prst="roundRect">
            <a:avLst/>
          </a:prstGeom>
          <a:solidFill>
            <a:srgbClr val="01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6" name="Picture 155">
            <a:extLst>
              <a:ext uri="{FF2B5EF4-FFF2-40B4-BE49-F238E27FC236}">
                <a16:creationId xmlns:a16="http://schemas.microsoft.com/office/drawing/2014/main" id="{509B3502-D07F-4DC3-91AB-F5EF97142F7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78108" y="3180991"/>
            <a:ext cx="373602" cy="380395"/>
          </a:xfrm>
          <a:prstGeom prst="rect">
            <a:avLst/>
          </a:prstGeom>
        </p:spPr>
      </p:pic>
      <p:pic>
        <p:nvPicPr>
          <p:cNvPr id="157" name="Picture 156">
            <a:extLst>
              <a:ext uri="{FF2B5EF4-FFF2-40B4-BE49-F238E27FC236}">
                <a16:creationId xmlns:a16="http://schemas.microsoft.com/office/drawing/2014/main" id="{0250D51F-2D51-446E-81CB-7AD8437C161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41108" y="3183553"/>
            <a:ext cx="373602" cy="380395"/>
          </a:xfrm>
          <a:prstGeom prst="rect">
            <a:avLst/>
          </a:prstGeom>
        </p:spPr>
      </p:pic>
      <p:pic>
        <p:nvPicPr>
          <p:cNvPr id="158" name="Picture 157">
            <a:extLst>
              <a:ext uri="{FF2B5EF4-FFF2-40B4-BE49-F238E27FC236}">
                <a16:creationId xmlns:a16="http://schemas.microsoft.com/office/drawing/2014/main" id="{7B5C19A0-B3FC-44A5-8877-84B085AF300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35820" y="3409119"/>
            <a:ext cx="373602" cy="380395"/>
          </a:xfrm>
          <a:prstGeom prst="rect">
            <a:avLst/>
          </a:prstGeom>
        </p:spPr>
      </p:pic>
      <p:pic>
        <p:nvPicPr>
          <p:cNvPr id="159" name="Picture 158">
            <a:extLst>
              <a:ext uri="{FF2B5EF4-FFF2-40B4-BE49-F238E27FC236}">
                <a16:creationId xmlns:a16="http://schemas.microsoft.com/office/drawing/2014/main" id="{D5FE7B02-80CA-450D-A770-42A22BF09DA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10592" y="4440289"/>
            <a:ext cx="1295400" cy="847725"/>
          </a:xfrm>
          <a:prstGeom prst="rect">
            <a:avLst/>
          </a:prstGeom>
        </p:spPr>
      </p:pic>
      <p:grpSp>
        <p:nvGrpSpPr>
          <p:cNvPr id="166" name="Group 165">
            <a:extLst>
              <a:ext uri="{FF2B5EF4-FFF2-40B4-BE49-F238E27FC236}">
                <a16:creationId xmlns:a16="http://schemas.microsoft.com/office/drawing/2014/main" id="{0AA82EA7-3B57-467F-8654-F15E7D614FC9}"/>
              </a:ext>
            </a:extLst>
          </p:cNvPr>
          <p:cNvGrpSpPr/>
          <p:nvPr/>
        </p:nvGrpSpPr>
        <p:grpSpPr>
          <a:xfrm>
            <a:off x="3177855" y="2772286"/>
            <a:ext cx="4456120" cy="1467995"/>
            <a:chOff x="3181519" y="2746938"/>
            <a:chExt cx="4456120" cy="1467995"/>
          </a:xfrm>
        </p:grpSpPr>
        <p:cxnSp>
          <p:nvCxnSpPr>
            <p:cNvPr id="167" name="Straight Arrow Connector 166">
              <a:extLst>
                <a:ext uri="{FF2B5EF4-FFF2-40B4-BE49-F238E27FC236}">
                  <a16:creationId xmlns:a16="http://schemas.microsoft.com/office/drawing/2014/main" id="{25D95B23-A8FF-44F7-93A3-D20597C313BE}"/>
                </a:ext>
              </a:extLst>
            </p:cNvPr>
            <p:cNvCxnSpPr>
              <a:cxnSpLocks/>
            </p:cNvCxnSpPr>
            <p:nvPr/>
          </p:nvCxnSpPr>
          <p:spPr>
            <a:xfrm flipV="1">
              <a:off x="3181519" y="3467101"/>
              <a:ext cx="4456120" cy="13738"/>
            </a:xfrm>
            <a:prstGeom prst="straightConnector1">
              <a:avLst/>
            </a:prstGeom>
            <a:ln w="12700">
              <a:solidFill>
                <a:schemeClr val="tx1">
                  <a:lumMod val="65000"/>
                  <a:lumOff val="35000"/>
                </a:schemeClr>
              </a:solidFill>
              <a:prstDash val="dash"/>
              <a:tailEnd type="triangle"/>
            </a:ln>
          </p:spPr>
          <p:style>
            <a:lnRef idx="1">
              <a:schemeClr val="dk1"/>
            </a:lnRef>
            <a:fillRef idx="0">
              <a:schemeClr val="dk1"/>
            </a:fillRef>
            <a:effectRef idx="0">
              <a:schemeClr val="dk1"/>
            </a:effectRef>
            <a:fontRef idx="minor">
              <a:schemeClr val="tx1"/>
            </a:fontRef>
          </p:style>
        </p:cxnSp>
        <p:sp>
          <p:nvSpPr>
            <p:cNvPr id="168" name="Rounded Rectangle 115">
              <a:extLst>
                <a:ext uri="{FF2B5EF4-FFF2-40B4-BE49-F238E27FC236}">
                  <a16:creationId xmlns:a16="http://schemas.microsoft.com/office/drawing/2014/main" id="{77489C66-67AD-4E19-89D6-0730762C0FC7}"/>
                </a:ext>
              </a:extLst>
            </p:cNvPr>
            <p:cNvSpPr/>
            <p:nvPr/>
          </p:nvSpPr>
          <p:spPr>
            <a:xfrm>
              <a:off x="4103383" y="2746938"/>
              <a:ext cx="1761124" cy="1467995"/>
            </a:xfrm>
            <a:prstGeom prst="roundRect">
              <a:avLst/>
            </a:prstGeom>
            <a:solidFill>
              <a:schemeClr val="accent4">
                <a:lumMod val="20000"/>
                <a:lumOff val="80000"/>
              </a:schemeClr>
            </a:solid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9" name="TextBox 168">
            <a:extLst>
              <a:ext uri="{FF2B5EF4-FFF2-40B4-BE49-F238E27FC236}">
                <a16:creationId xmlns:a16="http://schemas.microsoft.com/office/drawing/2014/main" id="{9272F40D-69B2-46CB-B344-A4D8F69A24C8}"/>
              </a:ext>
            </a:extLst>
          </p:cNvPr>
          <p:cNvSpPr txBox="1"/>
          <p:nvPr/>
        </p:nvSpPr>
        <p:spPr>
          <a:xfrm>
            <a:off x="9963401" y="5483301"/>
            <a:ext cx="1223797" cy="338554"/>
          </a:xfrm>
          <a:prstGeom prst="rect">
            <a:avLst/>
          </a:prstGeom>
          <a:noFill/>
        </p:spPr>
        <p:txBody>
          <a:bodyPr wrap="none" rtlCol="0">
            <a:spAutoFit/>
          </a:bodyPr>
          <a:lstStyle/>
          <a:p>
            <a:r>
              <a:rPr lang="en-US" sz="1600" b="1" dirty="0">
                <a:solidFill>
                  <a:srgbClr val="0167C1"/>
                </a:solidFill>
              </a:rPr>
              <a:t>CCA / SCB</a:t>
            </a:r>
          </a:p>
        </p:txBody>
      </p:sp>
      <p:pic>
        <p:nvPicPr>
          <p:cNvPr id="170" name="Picture 169">
            <a:extLst>
              <a:ext uri="{FF2B5EF4-FFF2-40B4-BE49-F238E27FC236}">
                <a16:creationId xmlns:a16="http://schemas.microsoft.com/office/drawing/2014/main" id="{0AFFF5E8-874D-45D7-8B76-88BC9B264E7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71904" y="4393560"/>
            <a:ext cx="911191" cy="1091625"/>
          </a:xfrm>
          <a:prstGeom prst="rect">
            <a:avLst/>
          </a:prstGeom>
        </p:spPr>
      </p:pic>
      <p:pic>
        <p:nvPicPr>
          <p:cNvPr id="171" name="Picture 170">
            <a:extLst>
              <a:ext uri="{FF2B5EF4-FFF2-40B4-BE49-F238E27FC236}">
                <a16:creationId xmlns:a16="http://schemas.microsoft.com/office/drawing/2014/main" id="{F9D0D271-818C-4C27-9704-4184081A995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63575" y="4393560"/>
            <a:ext cx="911191" cy="1091625"/>
          </a:xfrm>
          <a:prstGeom prst="rect">
            <a:avLst/>
          </a:prstGeom>
        </p:spPr>
      </p:pic>
      <p:pic>
        <p:nvPicPr>
          <p:cNvPr id="172" name="Picture 171">
            <a:extLst>
              <a:ext uri="{FF2B5EF4-FFF2-40B4-BE49-F238E27FC236}">
                <a16:creationId xmlns:a16="http://schemas.microsoft.com/office/drawing/2014/main" id="{CB800B3D-68BA-48D5-92A6-3D69CE1DE6C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063575" y="4393560"/>
            <a:ext cx="911191" cy="1091625"/>
          </a:xfrm>
          <a:prstGeom prst="rect">
            <a:avLst/>
          </a:prstGeom>
        </p:spPr>
      </p:pic>
      <p:sp>
        <p:nvSpPr>
          <p:cNvPr id="175" name="Content Placeholder 4">
            <a:extLst>
              <a:ext uri="{FF2B5EF4-FFF2-40B4-BE49-F238E27FC236}">
                <a16:creationId xmlns:a16="http://schemas.microsoft.com/office/drawing/2014/main" id="{0B330B83-9D54-49DE-80AC-3214C38CCB7B}"/>
              </a:ext>
            </a:extLst>
          </p:cNvPr>
          <p:cNvSpPr txBox="1">
            <a:spLocks/>
          </p:cNvSpPr>
          <p:nvPr/>
        </p:nvSpPr>
        <p:spPr>
          <a:xfrm>
            <a:off x="4282875" y="3101957"/>
            <a:ext cx="1448875" cy="76316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lnSpc>
                <a:spcPct val="100000"/>
              </a:lnSpc>
              <a:spcBef>
                <a:spcPts val="30"/>
              </a:spcBef>
              <a:buFont typeface="Arial"/>
              <a:buNone/>
            </a:pPr>
            <a:r>
              <a:rPr lang="en-US" sz="2000" b="1" kern="0" dirty="0">
                <a:solidFill>
                  <a:schemeClr val="bg2">
                    <a:lumMod val="50000"/>
                  </a:schemeClr>
                </a:solidFill>
              </a:rPr>
              <a:t>BACKUP SOFTWARE</a:t>
            </a:r>
          </a:p>
        </p:txBody>
      </p:sp>
      <p:grpSp>
        <p:nvGrpSpPr>
          <p:cNvPr id="20" name="Group 19"/>
          <p:cNvGrpSpPr/>
          <p:nvPr/>
        </p:nvGrpSpPr>
        <p:grpSpPr>
          <a:xfrm>
            <a:off x="7541858" y="1604501"/>
            <a:ext cx="3671547" cy="1349370"/>
            <a:chOff x="7462847" y="1604501"/>
            <a:chExt cx="3671547" cy="1349370"/>
          </a:xfrm>
        </p:grpSpPr>
        <p:sp>
          <p:nvSpPr>
            <p:cNvPr id="21" name="Rounded Rectangle 20"/>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9282573" y="1604501"/>
              <a:ext cx="0" cy="13493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7541858" y="1604501"/>
            <a:ext cx="3671547" cy="1349370"/>
            <a:chOff x="7462847" y="1604501"/>
            <a:chExt cx="3671547" cy="1349370"/>
          </a:xfrm>
        </p:grpSpPr>
        <p:sp>
          <p:nvSpPr>
            <p:cNvPr id="52" name="Rounded Rectangle 51"/>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a:off x="9282573" y="1604501"/>
              <a:ext cx="0" cy="13493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p:nvPr>
        </p:nvSpPr>
        <p:spPr/>
        <p:txBody>
          <a:bodyPr>
            <a:noAutofit/>
          </a:bodyPr>
          <a:lstStyle/>
          <a:p>
            <a:r>
              <a:rPr lang="en-US" sz="3600" dirty="0">
                <a:solidFill>
                  <a:schemeClr val="tx1"/>
                </a:solidFill>
                <a:latin typeface="Avenir LT Std 65 Medium" panose="020B0603020203020204" pitchFamily="34" charset="0"/>
              </a:rPr>
              <a:t>rest</a:t>
            </a:r>
            <a:r>
              <a:rPr lang="en-US" sz="3600" dirty="0">
                <a:solidFill>
                  <a:srgbClr val="0167C1"/>
                </a:solidFill>
                <a:latin typeface="Avenir LT Std 65 Medium" panose="020B0603020203020204" pitchFamily="34" charset="0"/>
              </a:rPr>
              <a:t>o</a:t>
            </a:r>
            <a:r>
              <a:rPr lang="en-US" sz="3600" dirty="0">
                <a:solidFill>
                  <a:schemeClr val="tx1"/>
                </a:solidFill>
                <a:latin typeface="Avenir LT Std 65 Medium" panose="020B0603020203020204" pitchFamily="34" charset="0"/>
              </a:rPr>
              <a:t>r</a:t>
            </a:r>
            <a:r>
              <a:rPr lang="en-US" sz="3600" dirty="0">
                <a:solidFill>
                  <a:srgbClr val="0167C1"/>
                </a:solidFill>
                <a:latin typeface="Avenir LT Std 65 Medium" panose="020B0603020203020204" pitchFamily="34" charset="0"/>
              </a:rPr>
              <a:t>Vault </a:t>
            </a:r>
            <a:r>
              <a:rPr lang="en-US" sz="3600" dirty="0">
                <a:latin typeface="Avenir LT Std 65 Medium" panose="020B0603020203020204" pitchFamily="34" charset="0"/>
              </a:rPr>
              <a:t>Copy Data Virtualization (</a:t>
            </a:r>
            <a:r>
              <a:rPr lang="en-US" sz="3600" dirty="0">
                <a:solidFill>
                  <a:srgbClr val="0167C1"/>
                </a:solidFill>
                <a:latin typeface="Avenir LT Std 65 Medium" panose="020B0603020203020204" pitchFamily="34" charset="0"/>
              </a:rPr>
              <a:t>CDV</a:t>
            </a:r>
            <a:r>
              <a:rPr lang="en-US" sz="3600" dirty="0">
                <a:latin typeface="Avenir LT Std 65 Medium" panose="020B0603020203020204" pitchFamily="34" charset="0"/>
              </a:rPr>
              <a:t>)</a:t>
            </a:r>
            <a:br>
              <a:rPr lang="en-US" sz="3600" dirty="0">
                <a:latin typeface="Avenir LT Std 65 Medium" panose="020B0603020203020204" pitchFamily="34" charset="0"/>
              </a:rPr>
            </a:br>
            <a:r>
              <a:rPr lang="en-US" sz="2400" dirty="0">
                <a:latin typeface="Avenir LT Std 65 Medium" panose="020B0603020203020204" pitchFamily="34" charset="0"/>
              </a:rPr>
              <a:t>Replicate systems multiple times, with almost zero additional cloud storage</a:t>
            </a:r>
            <a:endParaRPr lang="en-US" sz="2400" dirty="0"/>
          </a:p>
        </p:txBody>
      </p:sp>
      <p:sp>
        <p:nvSpPr>
          <p:cNvPr id="23" name="Rectangle: Rounded Corners 1">
            <a:extLst>
              <a:ext uri="{FF2B5EF4-FFF2-40B4-BE49-F238E27FC236}">
                <a16:creationId xmlns:a16="http://schemas.microsoft.com/office/drawing/2014/main" id="{88E80E1F-9785-4CBE-9C49-87DC73178F49}"/>
              </a:ext>
            </a:extLst>
          </p:cNvPr>
          <p:cNvSpPr/>
          <p:nvPr/>
        </p:nvSpPr>
        <p:spPr>
          <a:xfrm>
            <a:off x="1991392" y="2120686"/>
            <a:ext cx="1583794" cy="2713181"/>
          </a:xfrm>
          <a:prstGeom prst="roundRect">
            <a:avLst/>
          </a:prstGeom>
          <a:noFill/>
          <a:ln>
            <a:solidFill>
              <a:srgbClr val="DBDBD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4">
            <a:extLst>
              <a:ext uri="{FF2B5EF4-FFF2-40B4-BE49-F238E27FC236}">
                <a16:creationId xmlns:a16="http://schemas.microsoft.com/office/drawing/2014/main" id="{29573DAF-5436-485F-9307-145D84E1A6F2}"/>
              </a:ext>
            </a:extLst>
          </p:cNvPr>
          <p:cNvSpPr txBox="1">
            <a:spLocks/>
          </p:cNvSpPr>
          <p:nvPr/>
        </p:nvSpPr>
        <p:spPr>
          <a:xfrm>
            <a:off x="307122" y="1194195"/>
            <a:ext cx="3737921" cy="41347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900" b="0" dirty="0">
                <a:solidFill>
                  <a:srgbClr val="0167C1"/>
                </a:solidFill>
                <a:latin typeface="Avenir LT Std 55 Roman" panose="020B0703020203020204" pitchFamily="34" charset="0"/>
              </a:rPr>
              <a:t>ON PREM / PRODUCTION</a:t>
            </a:r>
          </a:p>
        </p:txBody>
      </p:sp>
      <p:sp>
        <p:nvSpPr>
          <p:cNvPr id="29" name="Content Placeholder 4">
            <a:extLst>
              <a:ext uri="{FF2B5EF4-FFF2-40B4-BE49-F238E27FC236}">
                <a16:creationId xmlns:a16="http://schemas.microsoft.com/office/drawing/2014/main" id="{D8C8679B-26AB-4E00-9E4A-6E40160B3FC1}"/>
              </a:ext>
            </a:extLst>
          </p:cNvPr>
          <p:cNvSpPr txBox="1">
            <a:spLocks/>
          </p:cNvSpPr>
          <p:nvPr/>
        </p:nvSpPr>
        <p:spPr>
          <a:xfrm>
            <a:off x="7173254" y="1194195"/>
            <a:ext cx="4877203" cy="41347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900" b="0" dirty="0">
                <a:solidFill>
                  <a:srgbClr val="0167C1"/>
                </a:solidFill>
                <a:latin typeface="Avenir LT Std 55 Roman" panose="020B0703020203020204" pitchFamily="34" charset="0"/>
              </a:rPr>
              <a:t>CLOUD BUSINESS OPERATIONS</a:t>
            </a:r>
          </a:p>
        </p:txBody>
      </p:sp>
      <p:pic>
        <p:nvPicPr>
          <p:cNvPr id="41" name="Picture 4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647246" y="1663486"/>
            <a:ext cx="1362075" cy="876300"/>
          </a:xfrm>
          <a:prstGeom prst="rect">
            <a:avLst/>
          </a:prstGeom>
        </p:spPr>
      </p:pic>
      <p:sp>
        <p:nvSpPr>
          <p:cNvPr id="42" name="Rounded Rectangle 40">
            <a:extLst>
              <a:ext uri="{FF2B5EF4-FFF2-40B4-BE49-F238E27FC236}">
                <a16:creationId xmlns:a16="http://schemas.microsoft.com/office/drawing/2014/main" id="{8E2B205C-B2D1-47CD-8D7D-42EDA8493208}"/>
              </a:ext>
            </a:extLst>
          </p:cNvPr>
          <p:cNvSpPr/>
          <p:nvPr/>
        </p:nvSpPr>
        <p:spPr>
          <a:xfrm>
            <a:off x="138546" y="1126698"/>
            <a:ext cx="3872562" cy="4680804"/>
          </a:xfrm>
          <a:prstGeom prst="roundRect">
            <a:avLst>
              <a:gd name="adj" fmla="val 5245"/>
            </a:avLst>
          </a:prstGeom>
          <a:no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0">
            <a:extLst>
              <a:ext uri="{FF2B5EF4-FFF2-40B4-BE49-F238E27FC236}">
                <a16:creationId xmlns:a16="http://schemas.microsoft.com/office/drawing/2014/main" id="{8E2B205C-B2D1-47CD-8D7D-42EDA8493208}"/>
              </a:ext>
            </a:extLst>
          </p:cNvPr>
          <p:cNvSpPr/>
          <p:nvPr/>
        </p:nvSpPr>
        <p:spPr>
          <a:xfrm>
            <a:off x="7265876" y="1126697"/>
            <a:ext cx="4815852" cy="4680805"/>
          </a:xfrm>
          <a:prstGeom prst="roundRect">
            <a:avLst>
              <a:gd name="adj" fmla="val 5245"/>
            </a:avLst>
          </a:prstGeom>
          <a:no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501824" y="2199004"/>
            <a:ext cx="617522" cy="605760"/>
          </a:xfrm>
          <a:prstGeom prst="rect">
            <a:avLst/>
          </a:prstGeom>
        </p:spPr>
      </p:pic>
      <p:sp>
        <p:nvSpPr>
          <p:cNvPr id="49" name="Rounded Rectangle 6">
            <a:extLst>
              <a:ext uri="{FF2B5EF4-FFF2-40B4-BE49-F238E27FC236}">
                <a16:creationId xmlns:a16="http://schemas.microsoft.com/office/drawing/2014/main" id="{6511B364-45A4-47DD-8A41-9C685AE2CDF1}"/>
              </a:ext>
            </a:extLst>
          </p:cNvPr>
          <p:cNvSpPr/>
          <p:nvPr/>
        </p:nvSpPr>
        <p:spPr>
          <a:xfrm>
            <a:off x="2662497" y="2353513"/>
            <a:ext cx="296176" cy="30432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2662497" y="3328771"/>
            <a:ext cx="296176" cy="304328"/>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id="{8DDDB8E7-EFD5-4C95-B262-B88EA286EF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54326" y="1977274"/>
            <a:ext cx="620327" cy="608511"/>
          </a:xfrm>
          <a:prstGeom prst="rect">
            <a:avLst/>
          </a:prstGeom>
        </p:spPr>
      </p:pic>
      <p:pic>
        <p:nvPicPr>
          <p:cNvPr id="55" name="Picture 54">
            <a:extLst>
              <a:ext uri="{FF2B5EF4-FFF2-40B4-BE49-F238E27FC236}">
                <a16:creationId xmlns:a16="http://schemas.microsoft.com/office/drawing/2014/main" id="{897EB0CF-52F6-4C37-A164-EA9BE8A27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3924" y="1675544"/>
            <a:ext cx="908975" cy="1120775"/>
          </a:xfrm>
          <a:prstGeom prst="rect">
            <a:avLst/>
          </a:prstGeom>
        </p:spPr>
      </p:pic>
      <p:pic>
        <p:nvPicPr>
          <p:cNvPr id="56" name="Picture 5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20744" y="3266145"/>
            <a:ext cx="366523" cy="373187"/>
          </a:xfrm>
          <a:prstGeom prst="rect">
            <a:avLst/>
          </a:prstGeom>
        </p:spPr>
      </p:pic>
      <p:pic>
        <p:nvPicPr>
          <p:cNvPr id="57" name="Picture 5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21841" y="3266145"/>
            <a:ext cx="366523" cy="373187"/>
          </a:xfrm>
          <a:prstGeom prst="rect">
            <a:avLst/>
          </a:prstGeom>
        </p:spPr>
      </p:pic>
      <p:pic>
        <p:nvPicPr>
          <p:cNvPr id="58" name="Picture 5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14314" y="3294341"/>
            <a:ext cx="366523" cy="373187"/>
          </a:xfrm>
          <a:prstGeom prst="rect">
            <a:avLst/>
          </a:prstGeom>
        </p:spPr>
      </p:pic>
      <p:sp>
        <p:nvSpPr>
          <p:cNvPr id="59" name="Rounded Rectangle 67">
            <a:extLst>
              <a:ext uri="{FF2B5EF4-FFF2-40B4-BE49-F238E27FC236}">
                <a16:creationId xmlns:a16="http://schemas.microsoft.com/office/drawing/2014/main" id="{36BD3077-F898-417D-8781-3DF26504A839}"/>
              </a:ext>
            </a:extLst>
          </p:cNvPr>
          <p:cNvSpPr/>
          <p:nvPr/>
        </p:nvSpPr>
        <p:spPr>
          <a:xfrm>
            <a:off x="2603114" y="3536127"/>
            <a:ext cx="342026" cy="360113"/>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67643" y="3486616"/>
            <a:ext cx="366523" cy="373187"/>
          </a:xfrm>
          <a:prstGeom prst="rect">
            <a:avLst/>
          </a:prstGeom>
        </p:spPr>
      </p:pic>
      <p:pic>
        <p:nvPicPr>
          <p:cNvPr id="61" name="Picture 6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70892" y="3478859"/>
            <a:ext cx="366523" cy="373187"/>
          </a:xfrm>
          <a:prstGeom prst="rect">
            <a:avLst/>
          </a:prstGeom>
        </p:spPr>
      </p:pic>
      <p:pic>
        <p:nvPicPr>
          <p:cNvPr id="62" name="Picture 6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25453" y="3490607"/>
            <a:ext cx="366523" cy="373187"/>
          </a:xfrm>
          <a:prstGeom prst="rect">
            <a:avLst/>
          </a:prstGeom>
        </p:spPr>
      </p:pic>
      <p:sp>
        <p:nvSpPr>
          <p:cNvPr id="63" name="Rounded Rectangle 62"/>
          <p:cNvSpPr/>
          <p:nvPr/>
        </p:nvSpPr>
        <p:spPr>
          <a:xfrm>
            <a:off x="2455803" y="3495005"/>
            <a:ext cx="308317" cy="279158"/>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
            <a:extLst>
              <a:ext uri="{FF2B5EF4-FFF2-40B4-BE49-F238E27FC236}">
                <a16:creationId xmlns:a16="http://schemas.microsoft.com/office/drawing/2014/main" id="{6511B364-45A4-47DD-8A41-9C685AE2CDF1}"/>
              </a:ext>
            </a:extLst>
          </p:cNvPr>
          <p:cNvSpPr/>
          <p:nvPr/>
        </p:nvSpPr>
        <p:spPr>
          <a:xfrm>
            <a:off x="2664289" y="2366917"/>
            <a:ext cx="279431" cy="27649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647246" y="1663486"/>
            <a:ext cx="1362075" cy="876300"/>
          </a:xfrm>
          <a:prstGeom prst="rect">
            <a:avLst/>
          </a:prstGeom>
        </p:spPr>
      </p:pic>
      <p:sp>
        <p:nvSpPr>
          <p:cNvPr id="94" name="Rounded Rectangle 6">
            <a:extLst>
              <a:ext uri="{FF2B5EF4-FFF2-40B4-BE49-F238E27FC236}">
                <a16:creationId xmlns:a16="http://schemas.microsoft.com/office/drawing/2014/main" id="{6511B364-45A4-47DD-8A41-9C685AE2CDF1}"/>
              </a:ext>
            </a:extLst>
          </p:cNvPr>
          <p:cNvSpPr/>
          <p:nvPr/>
        </p:nvSpPr>
        <p:spPr>
          <a:xfrm>
            <a:off x="2663264" y="2413872"/>
            <a:ext cx="188443" cy="22761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ounded Rectangle 6">
            <a:extLst>
              <a:ext uri="{FF2B5EF4-FFF2-40B4-BE49-F238E27FC236}">
                <a16:creationId xmlns:a16="http://schemas.microsoft.com/office/drawing/2014/main" id="{6511B364-45A4-47DD-8A41-9C685AE2CDF1}"/>
              </a:ext>
            </a:extLst>
          </p:cNvPr>
          <p:cNvSpPr/>
          <p:nvPr/>
        </p:nvSpPr>
        <p:spPr>
          <a:xfrm>
            <a:off x="2652260" y="2356153"/>
            <a:ext cx="279431" cy="27649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ounded Rectangle 6">
            <a:extLst>
              <a:ext uri="{FF2B5EF4-FFF2-40B4-BE49-F238E27FC236}">
                <a16:creationId xmlns:a16="http://schemas.microsoft.com/office/drawing/2014/main" id="{6511B364-45A4-47DD-8A41-9C685AE2CDF1}"/>
              </a:ext>
            </a:extLst>
          </p:cNvPr>
          <p:cNvSpPr/>
          <p:nvPr/>
        </p:nvSpPr>
        <p:spPr>
          <a:xfrm>
            <a:off x="2672240" y="2356646"/>
            <a:ext cx="279431" cy="27649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1" name="Picture 7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78105" y="3147122"/>
            <a:ext cx="373602" cy="380395"/>
          </a:xfrm>
          <a:prstGeom prst="rect">
            <a:avLst/>
          </a:prstGeom>
        </p:spPr>
      </p:pic>
      <p:pic>
        <p:nvPicPr>
          <p:cNvPr id="72" name="Picture 7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41105" y="3149684"/>
            <a:ext cx="373602" cy="380395"/>
          </a:xfrm>
          <a:prstGeom prst="rect">
            <a:avLst/>
          </a:prstGeom>
        </p:spPr>
      </p:pic>
      <p:pic>
        <p:nvPicPr>
          <p:cNvPr id="73" name="Picture 72">
            <a:extLst>
              <a:ext uri="{FF2B5EF4-FFF2-40B4-BE49-F238E27FC236}">
                <a16:creationId xmlns:a16="http://schemas.microsoft.com/office/drawing/2014/main" id="{A19A0D1F-EB1E-4EBB-9A8F-75D1A516988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35817" y="3375250"/>
            <a:ext cx="373602" cy="380395"/>
          </a:xfrm>
          <a:prstGeom prst="rect">
            <a:avLst/>
          </a:prstGeom>
        </p:spPr>
      </p:pic>
      <p:pic>
        <p:nvPicPr>
          <p:cNvPr id="75" name="Picture 7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10589" y="4406420"/>
            <a:ext cx="1295400" cy="847725"/>
          </a:xfrm>
          <a:prstGeom prst="rect">
            <a:avLst/>
          </a:prstGeom>
        </p:spPr>
      </p:pic>
      <p:pic>
        <p:nvPicPr>
          <p:cNvPr id="95" name="Picture 9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458828" y="1986620"/>
            <a:ext cx="617522" cy="605760"/>
          </a:xfrm>
          <a:prstGeom prst="rect">
            <a:avLst/>
          </a:prstGeom>
        </p:spPr>
      </p:pic>
      <p:pic>
        <p:nvPicPr>
          <p:cNvPr id="98" name="Picture 9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9219" y="1683187"/>
            <a:ext cx="912872" cy="1125580"/>
          </a:xfrm>
          <a:prstGeom prst="rect">
            <a:avLst/>
          </a:prstGeom>
        </p:spPr>
      </p:pic>
      <p:pic>
        <p:nvPicPr>
          <p:cNvPr id="96" name="Picture 9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1143" y="1701190"/>
            <a:ext cx="861318" cy="1101067"/>
          </a:xfrm>
          <a:prstGeom prst="rect">
            <a:avLst/>
          </a:prstGeom>
        </p:spPr>
      </p:pic>
      <p:sp>
        <p:nvSpPr>
          <p:cNvPr id="99" name="Rounded Rectangle 98"/>
          <p:cNvSpPr/>
          <p:nvPr/>
        </p:nvSpPr>
        <p:spPr>
          <a:xfrm>
            <a:off x="10227254" y="1978826"/>
            <a:ext cx="644769" cy="288848"/>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 LT Std 55 Roman" panose="020B0703020203020204" pitchFamily="34" charset="0"/>
              </a:rPr>
              <a:t>QA</a:t>
            </a:r>
          </a:p>
        </p:txBody>
      </p:sp>
      <p:grpSp>
        <p:nvGrpSpPr>
          <p:cNvPr id="101" name="Group 100"/>
          <p:cNvGrpSpPr/>
          <p:nvPr/>
        </p:nvGrpSpPr>
        <p:grpSpPr>
          <a:xfrm>
            <a:off x="388378" y="2135214"/>
            <a:ext cx="925131" cy="2610166"/>
            <a:chOff x="-1208109" y="2149926"/>
            <a:chExt cx="925131" cy="2610166"/>
          </a:xfrm>
        </p:grpSpPr>
        <p:pic>
          <p:nvPicPr>
            <p:cNvPr id="102" name="Picture 10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206554" y="3148154"/>
              <a:ext cx="922020" cy="632460"/>
            </a:xfrm>
            <a:prstGeom prst="rect">
              <a:avLst/>
            </a:prstGeom>
          </p:spPr>
        </p:pic>
        <p:pic>
          <p:nvPicPr>
            <p:cNvPr id="104" name="Picture 10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208109" y="2149926"/>
              <a:ext cx="925131" cy="634594"/>
            </a:xfrm>
            <a:prstGeom prst="rect">
              <a:avLst/>
            </a:prstGeom>
          </p:spPr>
        </p:pic>
        <p:pic>
          <p:nvPicPr>
            <p:cNvPr id="105" name="Picture 10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206554" y="4127632"/>
              <a:ext cx="922020" cy="632460"/>
            </a:xfrm>
            <a:prstGeom prst="rect">
              <a:avLst/>
            </a:prstGeom>
          </p:spPr>
        </p:pic>
      </p:grpSp>
      <p:sp>
        <p:nvSpPr>
          <p:cNvPr id="106" name="TextBox 105"/>
          <p:cNvSpPr txBox="1"/>
          <p:nvPr/>
        </p:nvSpPr>
        <p:spPr>
          <a:xfrm>
            <a:off x="250182" y="5880465"/>
            <a:ext cx="473206" cy="338554"/>
          </a:xfrm>
          <a:prstGeom prst="rect">
            <a:avLst/>
          </a:prstGeom>
          <a:noFill/>
        </p:spPr>
        <p:txBody>
          <a:bodyPr wrap="none" rtlCol="0">
            <a:spAutoFit/>
          </a:bodyPr>
          <a:lstStyle/>
          <a:p>
            <a:r>
              <a:rPr lang="en-US" sz="1600" dirty="0">
                <a:latin typeface="Avenir LT Std 55 Roman" panose="020B0703020203020204" pitchFamily="34" charset="0"/>
              </a:rPr>
              <a:t>OS</a:t>
            </a:r>
          </a:p>
        </p:txBody>
      </p:sp>
      <p:sp>
        <p:nvSpPr>
          <p:cNvPr id="107" name="Rounded Rectangle 106"/>
          <p:cNvSpPr/>
          <p:nvPr/>
        </p:nvSpPr>
        <p:spPr>
          <a:xfrm>
            <a:off x="111503" y="5962817"/>
            <a:ext cx="159324" cy="15932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a:off x="812850" y="5962817"/>
            <a:ext cx="159878" cy="159878"/>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a:off x="1572844" y="5962818"/>
            <a:ext cx="159324" cy="159324"/>
          </a:xfrm>
          <a:prstGeom prst="roundRect">
            <a:avLst/>
          </a:prstGeom>
          <a:solidFill>
            <a:srgbClr val="F1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995749" y="5880465"/>
            <a:ext cx="470000" cy="338554"/>
          </a:xfrm>
          <a:prstGeom prst="rect">
            <a:avLst/>
          </a:prstGeom>
          <a:noFill/>
        </p:spPr>
        <p:txBody>
          <a:bodyPr wrap="none" rtlCol="0">
            <a:spAutoFit/>
          </a:bodyPr>
          <a:lstStyle/>
          <a:p>
            <a:r>
              <a:rPr lang="en-US" sz="1600" dirty="0">
                <a:latin typeface="Avenir LT Std 55 Roman" panose="020B0703020203020204" pitchFamily="34" charset="0"/>
              </a:rPr>
              <a:t>Db</a:t>
            </a:r>
          </a:p>
        </p:txBody>
      </p:sp>
      <p:sp>
        <p:nvSpPr>
          <p:cNvPr id="111" name="TextBox 110"/>
          <p:cNvSpPr txBox="1"/>
          <p:nvPr/>
        </p:nvSpPr>
        <p:spPr>
          <a:xfrm>
            <a:off x="1718520" y="5880465"/>
            <a:ext cx="641522" cy="338554"/>
          </a:xfrm>
          <a:prstGeom prst="rect">
            <a:avLst/>
          </a:prstGeom>
          <a:noFill/>
        </p:spPr>
        <p:txBody>
          <a:bodyPr wrap="none" rtlCol="0">
            <a:spAutoFit/>
          </a:bodyPr>
          <a:lstStyle/>
          <a:p>
            <a:r>
              <a:rPr lang="en-US" sz="1600" dirty="0">
                <a:latin typeface="Avenir LT Std 55 Roman" panose="020B0703020203020204" pitchFamily="34" charset="0"/>
              </a:rPr>
              <a:t>Data</a:t>
            </a:r>
          </a:p>
        </p:txBody>
      </p:sp>
      <p:grpSp>
        <p:nvGrpSpPr>
          <p:cNvPr id="119" name="Group 118"/>
          <p:cNvGrpSpPr/>
          <p:nvPr/>
        </p:nvGrpSpPr>
        <p:grpSpPr>
          <a:xfrm>
            <a:off x="2338592" y="2924475"/>
            <a:ext cx="925427" cy="1141060"/>
            <a:chOff x="2320759" y="2855284"/>
            <a:chExt cx="925427" cy="1141060"/>
          </a:xfrm>
        </p:grpSpPr>
        <p:pic>
          <p:nvPicPr>
            <p:cNvPr id="120" name="Picture 119"/>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320759" y="2855284"/>
              <a:ext cx="925427" cy="1141060"/>
            </a:xfrm>
            <a:prstGeom prst="rect">
              <a:avLst/>
            </a:prstGeom>
          </p:spPr>
        </p:pic>
        <p:pic>
          <p:nvPicPr>
            <p:cNvPr id="121" name="Picture 1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38068" y="3387507"/>
              <a:ext cx="365369" cy="372012"/>
            </a:xfrm>
            <a:prstGeom prst="rect">
              <a:avLst/>
            </a:prstGeom>
          </p:spPr>
        </p:pic>
        <p:pic>
          <p:nvPicPr>
            <p:cNvPr id="122" name="Picture 12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37816" y="3097865"/>
              <a:ext cx="362641" cy="369235"/>
            </a:xfrm>
            <a:prstGeom prst="rect">
              <a:avLst/>
            </a:prstGeom>
          </p:spPr>
        </p:pic>
        <p:pic>
          <p:nvPicPr>
            <p:cNvPr id="123" name="Picture 1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78752" y="3274639"/>
              <a:ext cx="362566" cy="369158"/>
            </a:xfrm>
            <a:prstGeom prst="rect">
              <a:avLst/>
            </a:prstGeom>
          </p:spPr>
        </p:pic>
      </p:grpSp>
      <p:sp>
        <p:nvSpPr>
          <p:cNvPr id="116" name="TextBox 115">
            <a:extLst>
              <a:ext uri="{FF2B5EF4-FFF2-40B4-BE49-F238E27FC236}">
                <a16:creationId xmlns:a16="http://schemas.microsoft.com/office/drawing/2014/main" id="{8F737BE0-4B72-472C-8A4D-12EC0BE0B84B}"/>
              </a:ext>
            </a:extLst>
          </p:cNvPr>
          <p:cNvSpPr txBox="1"/>
          <p:nvPr/>
        </p:nvSpPr>
        <p:spPr>
          <a:xfrm>
            <a:off x="11344258" y="3056482"/>
            <a:ext cx="538930" cy="369332"/>
          </a:xfrm>
          <a:prstGeom prst="rect">
            <a:avLst/>
          </a:prstGeom>
          <a:noFill/>
        </p:spPr>
        <p:txBody>
          <a:bodyPr wrap="none" rtlCol="0">
            <a:spAutoFit/>
          </a:bodyPr>
          <a:lstStyle/>
          <a:p>
            <a:r>
              <a:rPr lang="en-US" dirty="0">
                <a:latin typeface="Avenir LT Std 65 Medium" panose="020B0603020203020204" pitchFamily="34" charset="0"/>
              </a:rPr>
              <a:t>QA</a:t>
            </a:r>
          </a:p>
        </p:txBody>
      </p:sp>
      <p:sp>
        <p:nvSpPr>
          <p:cNvPr id="118" name="TextBox 117">
            <a:extLst>
              <a:ext uri="{FF2B5EF4-FFF2-40B4-BE49-F238E27FC236}">
                <a16:creationId xmlns:a16="http://schemas.microsoft.com/office/drawing/2014/main" id="{ABA1F27D-0F8A-4D54-9730-FF13DD4DD174}"/>
              </a:ext>
            </a:extLst>
          </p:cNvPr>
          <p:cNvSpPr txBox="1"/>
          <p:nvPr/>
        </p:nvSpPr>
        <p:spPr>
          <a:xfrm>
            <a:off x="11344258" y="2370102"/>
            <a:ext cx="497252" cy="369332"/>
          </a:xfrm>
          <a:prstGeom prst="rect">
            <a:avLst/>
          </a:prstGeom>
          <a:noFill/>
        </p:spPr>
        <p:txBody>
          <a:bodyPr wrap="none" rtlCol="0">
            <a:spAutoFit/>
          </a:bodyPr>
          <a:lstStyle/>
          <a:p>
            <a:r>
              <a:rPr lang="en-US" dirty="0">
                <a:latin typeface="Avenir LT Std 65 Medium" panose="020B0603020203020204" pitchFamily="34" charset="0"/>
              </a:rPr>
              <a:t>DR</a:t>
            </a:r>
          </a:p>
        </p:txBody>
      </p:sp>
      <p:sp>
        <p:nvSpPr>
          <p:cNvPr id="124" name="TextBox 123">
            <a:extLst>
              <a:ext uri="{FF2B5EF4-FFF2-40B4-BE49-F238E27FC236}">
                <a16:creationId xmlns:a16="http://schemas.microsoft.com/office/drawing/2014/main" id="{4AB57F03-948F-489D-909F-4CA9AFF092C4}"/>
              </a:ext>
            </a:extLst>
          </p:cNvPr>
          <p:cNvSpPr txBox="1"/>
          <p:nvPr/>
        </p:nvSpPr>
        <p:spPr>
          <a:xfrm>
            <a:off x="11241665" y="4568732"/>
            <a:ext cx="723275" cy="307777"/>
          </a:xfrm>
          <a:prstGeom prst="rect">
            <a:avLst/>
          </a:prstGeom>
          <a:noFill/>
        </p:spPr>
        <p:txBody>
          <a:bodyPr wrap="none" rtlCol="0">
            <a:spAutoFit/>
          </a:bodyPr>
          <a:lstStyle/>
          <a:p>
            <a:r>
              <a:rPr lang="en-US" sz="1400" dirty="0">
                <a:latin typeface="Avenir LT Std 65 Medium" panose="020B0603020203020204" pitchFamily="34" charset="0"/>
              </a:rPr>
              <a:t>TRAIN</a:t>
            </a:r>
          </a:p>
        </p:txBody>
      </p:sp>
      <p:grpSp>
        <p:nvGrpSpPr>
          <p:cNvPr id="125" name="Group 124">
            <a:extLst>
              <a:ext uri="{FF2B5EF4-FFF2-40B4-BE49-F238E27FC236}">
                <a16:creationId xmlns:a16="http://schemas.microsoft.com/office/drawing/2014/main" id="{73FD0583-E4E9-4A4F-A3F1-74D4B908C46D}"/>
              </a:ext>
            </a:extLst>
          </p:cNvPr>
          <p:cNvGrpSpPr/>
          <p:nvPr/>
        </p:nvGrpSpPr>
        <p:grpSpPr>
          <a:xfrm>
            <a:off x="11376782" y="1955733"/>
            <a:ext cx="457200" cy="2615918"/>
            <a:chOff x="11376782" y="1955733"/>
            <a:chExt cx="457200" cy="2615918"/>
          </a:xfrm>
        </p:grpSpPr>
        <p:pic>
          <p:nvPicPr>
            <p:cNvPr id="126" name="Picture 125">
              <a:extLst>
                <a:ext uri="{FF2B5EF4-FFF2-40B4-BE49-F238E27FC236}">
                  <a16:creationId xmlns:a16="http://schemas.microsoft.com/office/drawing/2014/main" id="{376FC4F2-2A18-4A76-8946-B660165EC728}"/>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376782" y="1955733"/>
              <a:ext cx="457200" cy="457200"/>
            </a:xfrm>
            <a:prstGeom prst="rect">
              <a:avLst/>
            </a:prstGeom>
          </p:spPr>
        </p:pic>
        <p:pic>
          <p:nvPicPr>
            <p:cNvPr id="127" name="Picture 126">
              <a:extLst>
                <a:ext uri="{FF2B5EF4-FFF2-40B4-BE49-F238E27FC236}">
                  <a16:creationId xmlns:a16="http://schemas.microsoft.com/office/drawing/2014/main" id="{817FD3F2-E81F-436C-A929-15973FA52672}"/>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376782" y="2662457"/>
              <a:ext cx="457200" cy="457200"/>
            </a:xfrm>
            <a:prstGeom prst="rect">
              <a:avLst/>
            </a:prstGeom>
          </p:spPr>
        </p:pic>
        <p:pic>
          <p:nvPicPr>
            <p:cNvPr id="128" name="Picture 127">
              <a:extLst>
                <a:ext uri="{FF2B5EF4-FFF2-40B4-BE49-F238E27FC236}">
                  <a16:creationId xmlns:a16="http://schemas.microsoft.com/office/drawing/2014/main" id="{3912F177-33DC-4257-A6CA-94039C1C7C54}"/>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376782" y="3359822"/>
              <a:ext cx="457200" cy="457200"/>
            </a:xfrm>
            <a:prstGeom prst="rect">
              <a:avLst/>
            </a:prstGeom>
          </p:spPr>
        </p:pic>
        <p:pic>
          <p:nvPicPr>
            <p:cNvPr id="129" name="Picture 128">
              <a:extLst>
                <a:ext uri="{FF2B5EF4-FFF2-40B4-BE49-F238E27FC236}">
                  <a16:creationId xmlns:a16="http://schemas.microsoft.com/office/drawing/2014/main" id="{12B286A6-112B-401F-9EAF-AD6635184065}"/>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376782" y="4114451"/>
              <a:ext cx="457200" cy="457200"/>
            </a:xfrm>
            <a:prstGeom prst="rect">
              <a:avLst/>
            </a:prstGeom>
          </p:spPr>
        </p:pic>
      </p:grpSp>
      <p:pic>
        <p:nvPicPr>
          <p:cNvPr id="142" name="Picture 141">
            <a:extLst>
              <a:ext uri="{FF2B5EF4-FFF2-40B4-BE49-F238E27FC236}">
                <a16:creationId xmlns:a16="http://schemas.microsoft.com/office/drawing/2014/main" id="{F41A1FE3-50B8-4C24-AB92-BE153E12CF0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471934" y="3344106"/>
            <a:ext cx="620326" cy="608511"/>
          </a:xfrm>
          <a:prstGeom prst="rect">
            <a:avLst/>
          </a:prstGeom>
        </p:spPr>
      </p:pic>
      <p:grpSp>
        <p:nvGrpSpPr>
          <p:cNvPr id="160" name="Group 159">
            <a:extLst>
              <a:ext uri="{FF2B5EF4-FFF2-40B4-BE49-F238E27FC236}">
                <a16:creationId xmlns:a16="http://schemas.microsoft.com/office/drawing/2014/main" id="{9DBFE99E-5599-4DA9-B0ED-5DF3502C4F05}"/>
              </a:ext>
            </a:extLst>
          </p:cNvPr>
          <p:cNvGrpSpPr/>
          <p:nvPr/>
        </p:nvGrpSpPr>
        <p:grpSpPr>
          <a:xfrm>
            <a:off x="3246189" y="3789514"/>
            <a:ext cx="4391453" cy="2051857"/>
            <a:chOff x="3246186" y="3755645"/>
            <a:chExt cx="4391453" cy="2051857"/>
          </a:xfrm>
        </p:grpSpPr>
        <p:cxnSp>
          <p:nvCxnSpPr>
            <p:cNvPr id="161" name="Straight Connector 160">
              <a:extLst>
                <a:ext uri="{FF2B5EF4-FFF2-40B4-BE49-F238E27FC236}">
                  <a16:creationId xmlns:a16="http://schemas.microsoft.com/office/drawing/2014/main" id="{9EA1776C-2D33-43F1-B787-19177353F987}"/>
                </a:ext>
              </a:extLst>
            </p:cNvPr>
            <p:cNvCxnSpPr>
              <a:cxnSpLocks/>
              <a:endCxn id="162" idx="1"/>
            </p:cNvCxnSpPr>
            <p:nvPr/>
          </p:nvCxnSpPr>
          <p:spPr>
            <a:xfrm>
              <a:off x="3246186" y="3755645"/>
              <a:ext cx="855174" cy="1302683"/>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162" name="Rounded Rectangle 166">
              <a:extLst>
                <a:ext uri="{FF2B5EF4-FFF2-40B4-BE49-F238E27FC236}">
                  <a16:creationId xmlns:a16="http://schemas.microsoft.com/office/drawing/2014/main" id="{D335C58D-BCCD-44C2-BC01-1335C197B019}"/>
                </a:ext>
              </a:extLst>
            </p:cNvPr>
            <p:cNvSpPr/>
            <p:nvPr/>
          </p:nvSpPr>
          <p:spPr>
            <a:xfrm>
              <a:off x="4101360" y="4309153"/>
              <a:ext cx="1761124" cy="1498349"/>
            </a:xfrm>
            <a:prstGeom prst="roundRect">
              <a:avLst/>
            </a:prstGeom>
            <a:solidFill>
              <a:srgbClr val="0167C1"/>
            </a:solidFill>
            <a:ln w="28575">
              <a:solidFill>
                <a:srgbClr val="DBDBDB">
                  <a:alpha val="50196"/>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Content Placeholder 4">
              <a:extLst>
                <a:ext uri="{FF2B5EF4-FFF2-40B4-BE49-F238E27FC236}">
                  <a16:creationId xmlns:a16="http://schemas.microsoft.com/office/drawing/2014/main" id="{7EE14B78-883B-4E92-B699-FB339DBC4AE4}"/>
                </a:ext>
              </a:extLst>
            </p:cNvPr>
            <p:cNvSpPr txBox="1">
              <a:spLocks/>
            </p:cNvSpPr>
            <p:nvPr/>
          </p:nvSpPr>
          <p:spPr>
            <a:xfrm>
              <a:off x="4257901" y="4573464"/>
              <a:ext cx="1448875" cy="100074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lnSpc>
                  <a:spcPct val="100000"/>
                </a:lnSpc>
                <a:spcBef>
                  <a:spcPts val="30"/>
                </a:spcBef>
                <a:buFont typeface="Arial"/>
                <a:buNone/>
              </a:pPr>
              <a:r>
                <a:rPr lang="en-US" sz="1800" b="1" kern="0" dirty="0">
                  <a:solidFill>
                    <a:schemeClr val="bg1"/>
                  </a:solidFill>
                </a:rPr>
                <a:t>FSW POLICY</a:t>
              </a:r>
            </a:p>
            <a:p>
              <a:pPr marL="0" indent="0" algn="ctr">
                <a:lnSpc>
                  <a:spcPct val="100000"/>
                </a:lnSpc>
                <a:spcBef>
                  <a:spcPts val="30"/>
                </a:spcBef>
                <a:buFont typeface="Arial"/>
                <a:buNone/>
              </a:pPr>
              <a:r>
                <a:rPr lang="en-US" sz="1800" b="1" kern="0" dirty="0">
                  <a:solidFill>
                    <a:schemeClr val="bg1"/>
                  </a:solidFill>
                </a:rPr>
                <a:t>MANAGER</a:t>
              </a:r>
            </a:p>
          </p:txBody>
        </p:sp>
        <p:cxnSp>
          <p:nvCxnSpPr>
            <p:cNvPr id="164" name="Straight Arrow Connector 163">
              <a:extLst>
                <a:ext uri="{FF2B5EF4-FFF2-40B4-BE49-F238E27FC236}">
                  <a16:creationId xmlns:a16="http://schemas.microsoft.com/office/drawing/2014/main" id="{6D2F39DC-00A9-4B6B-B111-657757A54C05}"/>
                </a:ext>
              </a:extLst>
            </p:cNvPr>
            <p:cNvCxnSpPr/>
            <p:nvPr/>
          </p:nvCxnSpPr>
          <p:spPr>
            <a:xfrm flipV="1">
              <a:off x="5864507" y="5051409"/>
              <a:ext cx="1773132" cy="13836"/>
            </a:xfrm>
            <a:prstGeom prst="straightConnector1">
              <a:avLst/>
            </a:prstGeom>
            <a:ln w="28575">
              <a:solidFill>
                <a:srgbClr val="F15A24"/>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176" name="Rounded Rectangle 102">
            <a:extLst>
              <a:ext uri="{FF2B5EF4-FFF2-40B4-BE49-F238E27FC236}">
                <a16:creationId xmlns:a16="http://schemas.microsoft.com/office/drawing/2014/main" id="{0EC7C1FA-70D3-4FE4-9896-11C58961E864}"/>
              </a:ext>
            </a:extLst>
          </p:cNvPr>
          <p:cNvSpPr/>
          <p:nvPr/>
        </p:nvSpPr>
        <p:spPr>
          <a:xfrm>
            <a:off x="10222596" y="3369645"/>
            <a:ext cx="644769" cy="288848"/>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venir LT Std 55 Roman" panose="020B0703020203020204" pitchFamily="34" charset="0"/>
              </a:rPr>
              <a:t>DR</a:t>
            </a:r>
            <a:endParaRPr lang="en-US" sz="1100" dirty="0">
              <a:latin typeface="Avenir LT Std 55 Roman" panose="020B0703020203020204" pitchFamily="34" charset="0"/>
            </a:endParaRPr>
          </a:p>
        </p:txBody>
      </p:sp>
    </p:spTree>
    <p:extLst>
      <p:ext uri="{BB962C8B-B14F-4D97-AF65-F5344CB8AC3E}">
        <p14:creationId xmlns:p14="http://schemas.microsoft.com/office/powerpoint/2010/main" val="37681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500"/>
                                        <p:tgtEl>
                                          <p:spTgt spid="160"/>
                                        </p:tgtEl>
                                      </p:cBhvr>
                                    </p:animEffect>
                                  </p:childTnLst>
                                </p:cTn>
                              </p:par>
                              <p:par>
                                <p:cTn id="8" presetID="0" presetClass="path" presetSubtype="0" accel="50000" decel="50000" fill="hold" grpId="0" nodeType="withEffect">
                                  <p:stCondLst>
                                    <p:cond delay="0"/>
                                  </p:stCondLst>
                                  <p:childTnLst>
                                    <p:animMotion origin="layout" path="M 0.00222 0.0037 L 0.00222 0.0037 L 0.18906 0.14282 L 0.57865 0.16481 " pathEditMode="relative" ptsTypes="AAAA">
                                      <p:cBhvr>
                                        <p:cTn id="9" dur="1250" fill="hold"/>
                                        <p:tgtEl>
                                          <p:spTgt spid="94"/>
                                        </p:tgtEl>
                                        <p:attrNameLst>
                                          <p:attrName>ppt_x</p:attrName>
                                          <p:attrName>ppt_y</p:attrName>
                                        </p:attrNameLst>
                                      </p:cBhvr>
                                    </p:animMotion>
                                  </p:childTnLst>
                                </p:cTn>
                              </p:par>
                            </p:childTnLst>
                          </p:cTn>
                        </p:par>
                        <p:par>
                          <p:cTn id="10" fill="hold">
                            <p:stCondLst>
                              <p:cond delay="1250"/>
                            </p:stCondLst>
                            <p:childTnLst>
                              <p:par>
                                <p:cTn id="11" presetID="1" presetClass="entr" presetSubtype="0" fill="hold" nodeType="afterEffect">
                                  <p:stCondLst>
                                    <p:cond delay="0"/>
                                  </p:stCondLst>
                                  <p:childTnLst>
                                    <p:set>
                                      <p:cBhvr>
                                        <p:cTn id="12" dur="1" fill="hold">
                                          <p:stCondLst>
                                            <p:cond delay="9"/>
                                          </p:stCondLst>
                                        </p:cTn>
                                        <p:tgtEl>
                                          <p:spTgt spid="142"/>
                                        </p:tgtEl>
                                        <p:attrNameLst>
                                          <p:attrName>style.visibility</p:attrName>
                                        </p:attrNameLst>
                                      </p:cBhvr>
                                      <p:to>
                                        <p:strVal val="visible"/>
                                      </p:to>
                                    </p:set>
                                  </p:childTnLst>
                                </p:cTn>
                              </p:par>
                            </p:childTnLst>
                          </p:cTn>
                        </p:par>
                        <p:par>
                          <p:cTn id="13" fill="hold">
                            <p:stCondLst>
                              <p:cond delay="1260"/>
                            </p:stCondLst>
                            <p:childTnLst>
                              <p:par>
                                <p:cTn id="14" presetID="0" presetClass="path" presetSubtype="0" accel="36000" decel="64000" fill="hold" grpId="0" nodeType="afterEffect">
                                  <p:stCondLst>
                                    <p:cond delay="0"/>
                                  </p:stCondLst>
                                  <p:childTnLst>
                                    <p:animMotion origin="layout" path="M -2.5E-6 -3.7037E-6 L -2.5E-6 0.00024 C 0.01133 -0.00139 0.01315 -0.00139 0.02357 -0.00347 C 0.03763 -0.00625 0.02552 -0.00416 0.03841 -0.00694 C 0.04037 -0.0074 0.05287 -0.00972 0.05521 -0.01041 C 0.07617 -0.01736 0.05013 -0.01111 0.07097 -0.01574 C 0.09271 -0.03032 0.07487 -0.0199 0.12227 -0.02453 C 0.1263 -0.025 0.13021 -0.02615 0.13412 -0.02639 C 0.15951 -0.02685 0.18477 -0.02639 0.21016 -0.02639 L 0.65222 0.03172 " pathEditMode="relative" rAng="0" ptsTypes="AAAAAAAAAA">
                                      <p:cBhvr>
                                        <p:cTn id="15" dur="1250" fill="hold"/>
                                        <p:tgtEl>
                                          <p:spTgt spid="154"/>
                                        </p:tgtEl>
                                        <p:attrNameLst>
                                          <p:attrName>ppt_x</p:attrName>
                                          <p:attrName>ppt_y</p:attrName>
                                        </p:attrNameLst>
                                      </p:cBhvr>
                                      <p:rCtr x="32604" y="255"/>
                                    </p:animMotion>
                                  </p:childTnLst>
                                  <p:subTnLst>
                                    <p:set>
                                      <p:cBhvr override="childStyle">
                                        <p:cTn dur="1" fill="hold" display="0" masterRel="sameClick" afterEffect="1">
                                          <p:stCondLst>
                                            <p:cond evt="end" delay="0">
                                              <p:tn val="14"/>
                                            </p:cond>
                                          </p:stCondLst>
                                        </p:cTn>
                                        <p:tgtEl>
                                          <p:spTgt spid="154"/>
                                        </p:tgtEl>
                                        <p:attrNameLst>
                                          <p:attrName>style.visibility</p:attrName>
                                        </p:attrNameLst>
                                      </p:cBhvr>
                                      <p:to>
                                        <p:strVal val="hidden"/>
                                      </p:to>
                                    </p:set>
                                  </p:subTnLst>
                                </p:cTn>
                              </p:par>
                            </p:childTnLst>
                          </p:cTn>
                        </p:par>
                        <p:par>
                          <p:cTn id="16" fill="hold">
                            <p:stCondLst>
                              <p:cond delay="2510"/>
                            </p:stCondLst>
                            <p:childTnLst>
                              <p:par>
                                <p:cTn id="17" presetID="10" presetClass="entr" presetSubtype="0" fill="hold" nodeType="afterEffect">
                                  <p:stCondLst>
                                    <p:cond delay="0"/>
                                  </p:stCondLst>
                                  <p:childTnLst>
                                    <p:set>
                                      <p:cBhvr>
                                        <p:cTn id="18" dur="1" fill="hold">
                                          <p:stCondLst>
                                            <p:cond delay="0"/>
                                          </p:stCondLst>
                                        </p:cTn>
                                        <p:tgtEl>
                                          <p:spTgt spid="143"/>
                                        </p:tgtEl>
                                        <p:attrNameLst>
                                          <p:attrName>style.visibility</p:attrName>
                                        </p:attrNameLst>
                                      </p:cBhvr>
                                      <p:to>
                                        <p:strVal val="visible"/>
                                      </p:to>
                                    </p:set>
                                    <p:animEffect transition="in" filter="fade">
                                      <p:cBhvr>
                                        <p:cTn id="19" dur="250"/>
                                        <p:tgtEl>
                                          <p:spTgt spid="143"/>
                                        </p:tgtEl>
                                      </p:cBhvr>
                                    </p:animEffect>
                                  </p:childTnLst>
                                </p:cTn>
                              </p:par>
                            </p:childTnLst>
                          </p:cTn>
                        </p:par>
                        <p:par>
                          <p:cTn id="20" fill="hold">
                            <p:stCondLst>
                              <p:cond delay="2760"/>
                            </p:stCondLst>
                            <p:childTnLst>
                              <p:par>
                                <p:cTn id="21" presetID="0" presetClass="path" presetSubtype="0" accel="28000" decel="72000" fill="hold" nodeType="afterEffect">
                                  <p:stCondLst>
                                    <p:cond delay="0"/>
                                  </p:stCondLst>
                                  <p:childTnLst>
                                    <p:animMotion origin="layout" path="M 4.16667E-7 4.81481E-6 L 0.18346 0.25416 L 0.64935 0.24166 " pathEditMode="relative" rAng="0" ptsTypes="AAA">
                                      <p:cBhvr>
                                        <p:cTn id="22" dur="1250" fill="hold"/>
                                        <p:tgtEl>
                                          <p:spTgt spid="156"/>
                                        </p:tgtEl>
                                        <p:attrNameLst>
                                          <p:attrName>ppt_x</p:attrName>
                                          <p:attrName>ppt_y</p:attrName>
                                        </p:attrNameLst>
                                      </p:cBhvr>
                                      <p:rCtr x="32461" y="12708"/>
                                    </p:animMotion>
                                  </p:childTnLst>
                                  <p:subTnLst>
                                    <p:set>
                                      <p:cBhvr override="childStyle">
                                        <p:cTn dur="1" fill="hold" display="0" masterRel="sameClick" afterEffect="1">
                                          <p:stCondLst>
                                            <p:cond evt="end" delay="0">
                                              <p:tn val="21"/>
                                            </p:cond>
                                          </p:stCondLst>
                                        </p:cTn>
                                        <p:tgtEl>
                                          <p:spTgt spid="156"/>
                                        </p:tgtEl>
                                        <p:attrNameLst>
                                          <p:attrName>style.visibility</p:attrName>
                                        </p:attrNameLst>
                                      </p:cBhvr>
                                      <p:to>
                                        <p:strVal val="hidden"/>
                                      </p:to>
                                    </p:set>
                                  </p:subTnLst>
                                </p:cTn>
                              </p:par>
                            </p:childTnLst>
                          </p:cTn>
                        </p:par>
                        <p:par>
                          <p:cTn id="23" fill="hold">
                            <p:stCondLst>
                              <p:cond delay="4010"/>
                            </p:stCondLst>
                            <p:childTnLst>
                              <p:par>
                                <p:cTn id="24" presetID="10" presetClass="entr" presetSubtype="0" fill="hold" nodeType="afterEffect">
                                  <p:stCondLst>
                                    <p:cond delay="0"/>
                                  </p:stCondLst>
                                  <p:childTnLst>
                                    <p:set>
                                      <p:cBhvr>
                                        <p:cTn id="25" dur="1" fill="hold">
                                          <p:stCondLst>
                                            <p:cond delay="0"/>
                                          </p:stCondLst>
                                        </p:cTn>
                                        <p:tgtEl>
                                          <p:spTgt spid="170"/>
                                        </p:tgtEl>
                                        <p:attrNameLst>
                                          <p:attrName>style.visibility</p:attrName>
                                        </p:attrNameLst>
                                      </p:cBhvr>
                                      <p:to>
                                        <p:strVal val="visible"/>
                                      </p:to>
                                    </p:set>
                                    <p:animEffect transition="in" filter="fade">
                                      <p:cBhvr>
                                        <p:cTn id="26" dur="500"/>
                                        <p:tgtEl>
                                          <p:spTgt spid="170"/>
                                        </p:tgtEl>
                                      </p:cBhvr>
                                    </p:animEffect>
                                  </p:childTnLst>
                                </p:cTn>
                              </p:par>
                              <p:par>
                                <p:cTn id="27" presetID="0" presetClass="path" presetSubtype="0" accel="50000" decel="50000" fill="hold" nodeType="withEffect">
                                  <p:stCondLst>
                                    <p:cond delay="0"/>
                                  </p:stCondLst>
                                  <p:childTnLst>
                                    <p:animMotion origin="layout" path="M -4.16667E-6 1.85185E-6 L -4.16667E-6 0.00023 C 0.00222 0.00694 0.0043 0.01412 0.00691 0.02083 C 0.01029 0.03009 0.01771 0.04722 0.01771 0.04745 L 0.17071 0.26319 L 0.6375 0.23842 " pathEditMode="relative" rAng="0" ptsTypes="AAAAAA">
                                      <p:cBhvr>
                                        <p:cTn id="28" dur="1250" fill="hold"/>
                                        <p:tgtEl>
                                          <p:spTgt spid="157"/>
                                        </p:tgtEl>
                                        <p:attrNameLst>
                                          <p:attrName>ppt_x</p:attrName>
                                          <p:attrName>ppt_y</p:attrName>
                                        </p:attrNameLst>
                                      </p:cBhvr>
                                      <p:rCtr x="31875" y="13148"/>
                                    </p:animMotion>
                                  </p:childTnLst>
                                  <p:subTnLst>
                                    <p:set>
                                      <p:cBhvr override="childStyle">
                                        <p:cTn dur="1" fill="hold" display="0" masterRel="sameClick" afterEffect="1">
                                          <p:stCondLst>
                                            <p:cond evt="end" delay="0">
                                              <p:tn val="27"/>
                                            </p:cond>
                                          </p:stCondLst>
                                        </p:cTn>
                                        <p:tgtEl>
                                          <p:spTgt spid="157"/>
                                        </p:tgtEl>
                                        <p:attrNameLst>
                                          <p:attrName>style.visibility</p:attrName>
                                        </p:attrNameLst>
                                      </p:cBhvr>
                                      <p:to>
                                        <p:strVal val="hidden"/>
                                      </p:to>
                                    </p:set>
                                  </p:subTnLst>
                                </p:cTn>
                              </p:par>
                            </p:childTnLst>
                          </p:cTn>
                        </p:par>
                        <p:par>
                          <p:cTn id="29" fill="hold">
                            <p:stCondLst>
                              <p:cond delay="5260"/>
                            </p:stCondLst>
                            <p:childTnLst>
                              <p:par>
                                <p:cTn id="30" presetID="10" presetClass="entr" presetSubtype="0" fill="hold" nodeType="afterEffect">
                                  <p:stCondLst>
                                    <p:cond delay="0"/>
                                  </p:stCondLst>
                                  <p:childTnLst>
                                    <p:set>
                                      <p:cBhvr>
                                        <p:cTn id="31" dur="1" fill="hold">
                                          <p:stCondLst>
                                            <p:cond delay="0"/>
                                          </p:stCondLst>
                                        </p:cTn>
                                        <p:tgtEl>
                                          <p:spTgt spid="171"/>
                                        </p:tgtEl>
                                        <p:attrNameLst>
                                          <p:attrName>style.visibility</p:attrName>
                                        </p:attrNameLst>
                                      </p:cBhvr>
                                      <p:to>
                                        <p:strVal val="visible"/>
                                      </p:to>
                                    </p:set>
                                    <p:animEffect transition="in" filter="fade">
                                      <p:cBhvr>
                                        <p:cTn id="32" dur="500"/>
                                        <p:tgtEl>
                                          <p:spTgt spid="171"/>
                                        </p:tgtEl>
                                      </p:cBhvr>
                                    </p:animEffect>
                                  </p:childTnLst>
                                </p:cTn>
                              </p:par>
                              <p:par>
                                <p:cTn id="33" presetID="0" presetClass="path" presetSubtype="0" accel="50000" decel="50000" fill="hold" nodeType="withEffect">
                                  <p:stCondLst>
                                    <p:cond delay="0"/>
                                  </p:stCondLst>
                                  <p:childTnLst>
                                    <p:animMotion origin="layout" path="M -4.16667E-7 1.48148E-6 L 0.17461 0.23171 L 0.62865 0.21921 " pathEditMode="relative" rAng="0" ptsTypes="AAA">
                                      <p:cBhvr>
                                        <p:cTn id="34" dur="1250" fill="hold"/>
                                        <p:tgtEl>
                                          <p:spTgt spid="158"/>
                                        </p:tgtEl>
                                        <p:attrNameLst>
                                          <p:attrName>ppt_x</p:attrName>
                                          <p:attrName>ppt_y</p:attrName>
                                        </p:attrNameLst>
                                      </p:cBhvr>
                                      <p:rCtr x="31432" y="11574"/>
                                    </p:animMotion>
                                  </p:childTnLst>
                                  <p:subTnLst>
                                    <p:set>
                                      <p:cBhvr override="childStyle">
                                        <p:cTn dur="1" fill="hold" display="0" masterRel="sameClick" afterEffect="1">
                                          <p:stCondLst>
                                            <p:cond evt="end" delay="0">
                                              <p:tn val="33"/>
                                            </p:cond>
                                          </p:stCondLst>
                                        </p:cTn>
                                        <p:tgtEl>
                                          <p:spTgt spid="158"/>
                                        </p:tgtEl>
                                        <p:attrNameLst>
                                          <p:attrName>style.visibility</p:attrName>
                                        </p:attrNameLst>
                                      </p:cBhvr>
                                      <p:to>
                                        <p:strVal val="hidden"/>
                                      </p:to>
                                    </p:set>
                                  </p:subTnLst>
                                </p:cTn>
                              </p:par>
                            </p:childTnLst>
                          </p:cTn>
                        </p:par>
                        <p:par>
                          <p:cTn id="35" fill="hold">
                            <p:stCondLst>
                              <p:cond delay="6510"/>
                            </p:stCondLst>
                            <p:childTnLst>
                              <p:par>
                                <p:cTn id="36" presetID="10" presetClass="entr" presetSubtype="0" fill="hold" nodeType="afterEffect">
                                  <p:stCondLst>
                                    <p:cond delay="0"/>
                                  </p:stCondLst>
                                  <p:childTnLst>
                                    <p:set>
                                      <p:cBhvr>
                                        <p:cTn id="37" dur="1" fill="hold">
                                          <p:stCondLst>
                                            <p:cond delay="0"/>
                                          </p:stCondLst>
                                        </p:cTn>
                                        <p:tgtEl>
                                          <p:spTgt spid="172"/>
                                        </p:tgtEl>
                                        <p:attrNameLst>
                                          <p:attrName>style.visibility</p:attrName>
                                        </p:attrNameLst>
                                      </p:cBhvr>
                                      <p:to>
                                        <p:strVal val="visible"/>
                                      </p:to>
                                    </p:set>
                                    <p:animEffect transition="in" filter="fade">
                                      <p:cBhvr>
                                        <p:cTn id="38" dur="500"/>
                                        <p:tgtEl>
                                          <p:spTgt spid="17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9"/>
                                        </p:tgtEl>
                                        <p:attrNameLst>
                                          <p:attrName>style.visibility</p:attrName>
                                        </p:attrNameLst>
                                      </p:cBhvr>
                                      <p:to>
                                        <p:strVal val="visible"/>
                                      </p:to>
                                    </p:set>
                                    <p:animEffect transition="in" filter="fade">
                                      <p:cBhvr>
                                        <p:cTn id="41" dur="750"/>
                                        <p:tgtEl>
                                          <p:spTgt spid="169"/>
                                        </p:tgtEl>
                                      </p:cBhvr>
                                    </p:animEffect>
                                    <p:anim calcmode="lin" valueType="num">
                                      <p:cBhvr>
                                        <p:cTn id="42" dur="750" fill="hold"/>
                                        <p:tgtEl>
                                          <p:spTgt spid="169"/>
                                        </p:tgtEl>
                                        <p:attrNameLst>
                                          <p:attrName>ppt_x</p:attrName>
                                        </p:attrNameLst>
                                      </p:cBhvr>
                                      <p:tavLst>
                                        <p:tav tm="0">
                                          <p:val>
                                            <p:strVal val="#ppt_x"/>
                                          </p:val>
                                        </p:tav>
                                        <p:tav tm="100000">
                                          <p:val>
                                            <p:strVal val="#ppt_x"/>
                                          </p:val>
                                        </p:tav>
                                      </p:tavLst>
                                    </p:anim>
                                    <p:anim calcmode="lin" valueType="num">
                                      <p:cBhvr>
                                        <p:cTn id="43" dur="750" fill="hold"/>
                                        <p:tgtEl>
                                          <p:spTgt spid="169"/>
                                        </p:tgtEl>
                                        <p:attrNameLst>
                                          <p:attrName>ppt_y</p:attrName>
                                        </p:attrNameLst>
                                      </p:cBhvr>
                                      <p:tavLst>
                                        <p:tav tm="0">
                                          <p:val>
                                            <p:strVal val="#ppt_y+.1"/>
                                          </p:val>
                                        </p:tav>
                                        <p:tav tm="100000">
                                          <p:val>
                                            <p:strVal val="#ppt_y"/>
                                          </p:val>
                                        </p:tav>
                                      </p:tavLst>
                                    </p:anim>
                                  </p:childTnLst>
                                </p:cTn>
                              </p:par>
                              <p:par>
                                <p:cTn id="44" presetID="1" presetClass="entr" presetSubtype="0" fill="hold" grpId="1" nodeType="withEffect">
                                  <p:stCondLst>
                                    <p:cond delay="0"/>
                                  </p:stCondLst>
                                  <p:childTnLst>
                                    <p:set>
                                      <p:cBhvr>
                                        <p:cTn id="45" dur="1" fill="hold">
                                          <p:stCondLst>
                                            <p:cond delay="0"/>
                                          </p:stCondLst>
                                        </p:cTn>
                                        <p:tgtEl>
                                          <p:spTgt spid="155"/>
                                        </p:tgtEl>
                                        <p:attrNameLst>
                                          <p:attrName>style.visibility</p:attrName>
                                        </p:attrNameLst>
                                      </p:cBhvr>
                                      <p:to>
                                        <p:strVal val="visible"/>
                                      </p:to>
                                    </p:set>
                                  </p:childTnLst>
                                </p:cTn>
                              </p:par>
                              <p:par>
                                <p:cTn id="46" presetID="0" presetClass="path" presetSubtype="0" accel="50000" decel="50000" fill="hold" grpId="0" nodeType="withEffect">
                                  <p:stCondLst>
                                    <p:cond delay="0"/>
                                  </p:stCondLst>
                                  <p:childTnLst>
                                    <p:animMotion origin="layout" path="M -3.54167E-6 -2.59259E-6 L 0.46172 -0.17801 " pathEditMode="relative" rAng="0" ptsTypes="AA">
                                      <p:cBhvr>
                                        <p:cTn id="47" dur="1250" fill="hold"/>
                                        <p:tgtEl>
                                          <p:spTgt spid="155"/>
                                        </p:tgtEl>
                                        <p:attrNameLst>
                                          <p:attrName>ppt_x</p:attrName>
                                          <p:attrName>ppt_y</p:attrName>
                                        </p:attrNameLst>
                                      </p:cBhvr>
                                      <p:rCtr x="23086" y="-8912"/>
                                    </p:animMotion>
                                  </p:childTnLst>
                                  <p:subTnLst>
                                    <p:set>
                                      <p:cBhvr override="childStyle">
                                        <p:cTn dur="1" fill="hold" display="0" masterRel="sameClick" afterEffect="1">
                                          <p:stCondLst>
                                            <p:cond evt="end" delay="0">
                                              <p:tn val="46"/>
                                            </p:cond>
                                          </p:stCondLst>
                                        </p:cTn>
                                        <p:tgtEl>
                                          <p:spTgt spid="155"/>
                                        </p:tgtEl>
                                        <p:attrNameLst>
                                          <p:attrName>style.visibility</p:attrName>
                                        </p:attrNameLst>
                                      </p:cBhvr>
                                      <p:to>
                                        <p:strVal val="hidden"/>
                                      </p:to>
                                    </p:set>
                                  </p:subTnLst>
                                </p:cTn>
                              </p:par>
                            </p:childTnLst>
                          </p:cTn>
                        </p:par>
                        <p:par>
                          <p:cTn id="48" fill="hold">
                            <p:stCondLst>
                              <p:cond delay="7760"/>
                            </p:stCondLst>
                            <p:childTnLst>
                              <p:par>
                                <p:cTn id="49" presetID="10" presetClass="entr" presetSubtype="0" fill="hold" nodeType="afterEffect">
                                  <p:stCondLst>
                                    <p:cond delay="0"/>
                                  </p:stCondLst>
                                  <p:childTnLst>
                                    <p:set>
                                      <p:cBhvr>
                                        <p:cTn id="50" dur="1" fill="hold">
                                          <p:stCondLst>
                                            <p:cond delay="0"/>
                                          </p:stCondLst>
                                        </p:cTn>
                                        <p:tgtEl>
                                          <p:spTgt spid="165"/>
                                        </p:tgtEl>
                                        <p:attrNameLst>
                                          <p:attrName>style.visibility</p:attrName>
                                        </p:attrNameLst>
                                      </p:cBhvr>
                                      <p:to>
                                        <p:strVal val="visible"/>
                                      </p:to>
                                    </p:set>
                                    <p:animEffect transition="in" filter="fade">
                                      <p:cBhvr>
                                        <p:cTn id="51" dur="500"/>
                                        <p:tgtEl>
                                          <p:spTgt spid="165"/>
                                        </p:tgtEl>
                                      </p:cBhvr>
                                    </p:animEffect>
                                  </p:childTnLst>
                                </p:cTn>
                              </p:par>
                              <p:par>
                                <p:cTn id="52" presetID="42" presetClass="entr" presetSubtype="0" fill="hold" grpId="0" nodeType="withEffect">
                                  <p:stCondLst>
                                    <p:cond delay="0"/>
                                  </p:stCondLst>
                                  <p:childTnLst>
                                    <p:set>
                                      <p:cBhvr>
                                        <p:cTn id="53" dur="1" fill="hold">
                                          <p:stCondLst>
                                            <p:cond delay="0"/>
                                          </p:stCondLst>
                                        </p:cTn>
                                        <p:tgtEl>
                                          <p:spTgt spid="176"/>
                                        </p:tgtEl>
                                        <p:attrNameLst>
                                          <p:attrName>style.visibility</p:attrName>
                                        </p:attrNameLst>
                                      </p:cBhvr>
                                      <p:to>
                                        <p:strVal val="visible"/>
                                      </p:to>
                                    </p:set>
                                    <p:animEffect transition="in" filter="fade">
                                      <p:cBhvr>
                                        <p:cTn id="54" dur="1000"/>
                                        <p:tgtEl>
                                          <p:spTgt spid="176"/>
                                        </p:tgtEl>
                                      </p:cBhvr>
                                    </p:animEffect>
                                    <p:anim calcmode="lin" valueType="num">
                                      <p:cBhvr>
                                        <p:cTn id="55" dur="1000" fill="hold"/>
                                        <p:tgtEl>
                                          <p:spTgt spid="176"/>
                                        </p:tgtEl>
                                        <p:attrNameLst>
                                          <p:attrName>ppt_x</p:attrName>
                                        </p:attrNameLst>
                                      </p:cBhvr>
                                      <p:tavLst>
                                        <p:tav tm="0">
                                          <p:val>
                                            <p:strVal val="#ppt_x"/>
                                          </p:val>
                                        </p:tav>
                                        <p:tav tm="100000">
                                          <p:val>
                                            <p:strVal val="#ppt_x"/>
                                          </p:val>
                                        </p:tav>
                                      </p:tavLst>
                                    </p:anim>
                                    <p:anim calcmode="lin" valueType="num">
                                      <p:cBhvr>
                                        <p:cTn id="56" dur="1000" fill="hold"/>
                                        <p:tgtEl>
                                          <p:spTgt spid="176"/>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grpId="0" nodeType="clickEffect">
                                  <p:stCondLst>
                                    <p:cond delay="0"/>
                                  </p:stCondLst>
                                  <p:childTnLst>
                                    <p:animMotion origin="layout" path="M 1.04167E-6 -0.00046 L 1.04167E-6 -0.00023 C 0.00521 0.01273 0.00078 0.0037 0.00625 0.01227 C 0.00742 0.01412 0.00976 0.01852 0.00976 0.01875 L 0.18555 0.15324 L 0.4526 -0.03935 C 0.49375 -0.03287 0.52878 -0.03588 0.57005 -0.02894 " pathEditMode="relative" rAng="0" ptsTypes="AAAAAAA">
                                      <p:cBhvr>
                                        <p:cTn id="60" dur="1250" fill="hold"/>
                                        <p:tgtEl>
                                          <p:spTgt spid="70"/>
                                        </p:tgtEl>
                                        <p:attrNameLst>
                                          <p:attrName>ppt_x</p:attrName>
                                          <p:attrName>ppt_y</p:attrName>
                                        </p:attrNameLst>
                                      </p:cBhvr>
                                      <p:rCtr x="28503" y="5741"/>
                                    </p:animMotion>
                                  </p:childTnLst>
                                </p:cTn>
                              </p:par>
                              <p:par>
                                <p:cTn id="61" presetID="0" presetClass="path" presetSubtype="0" accel="50000" decel="50000" fill="hold" grpId="0" nodeType="withEffect">
                                  <p:stCondLst>
                                    <p:cond delay="500"/>
                                  </p:stCondLst>
                                  <p:childTnLst>
                                    <p:animMotion origin="layout" path="M -0.63242 -0.05555 L -0.00222 -0.22523 " pathEditMode="relative" rAng="0" ptsTypes="AA">
                                      <p:cBhvr>
                                        <p:cTn id="62" dur="1250" fill="hold"/>
                                        <p:tgtEl>
                                          <p:spTgt spid="97"/>
                                        </p:tgtEl>
                                        <p:attrNameLst>
                                          <p:attrName>ppt_x</p:attrName>
                                          <p:attrName>ppt_y</p:attrName>
                                        </p:attrNameLst>
                                      </p:cBhvr>
                                      <p:rCtr x="31510" y="-8495"/>
                                    </p:animMotion>
                                  </p:childTnLst>
                                  <p:subTnLst>
                                    <p:set>
                                      <p:cBhvr override="childStyle">
                                        <p:cTn dur="1" fill="hold" display="0" masterRel="sameClick" afterEffect="1">
                                          <p:stCondLst>
                                            <p:cond evt="end" delay="0">
                                              <p:tn val="61"/>
                                            </p:cond>
                                          </p:stCondLst>
                                        </p:cTn>
                                        <p:tgtEl>
                                          <p:spTgt spid="97"/>
                                        </p:tgtEl>
                                        <p:attrNameLst>
                                          <p:attrName>style.visibility</p:attrName>
                                        </p:attrNameLst>
                                      </p:cBhvr>
                                      <p:to>
                                        <p:strVal val="hidden"/>
                                      </p:to>
                                    </p:set>
                                  </p:subTnLst>
                                </p:cTn>
                              </p:par>
                            </p:childTnLst>
                          </p:cTn>
                        </p:par>
                        <p:par>
                          <p:cTn id="63" fill="hold">
                            <p:stCondLst>
                              <p:cond delay="1750"/>
                            </p:stCondLst>
                            <p:childTnLst>
                              <p:par>
                                <p:cTn id="64" presetID="10" presetClass="entr" presetSubtype="0" fill="hold" nodeType="afterEffect">
                                  <p:stCondLst>
                                    <p:cond delay="0"/>
                                  </p:stCondLst>
                                  <p:childTnLst>
                                    <p:set>
                                      <p:cBhvr>
                                        <p:cTn id="65" dur="1" fill="hold">
                                          <p:stCondLst>
                                            <p:cond delay="0"/>
                                          </p:stCondLst>
                                        </p:cTn>
                                        <p:tgtEl>
                                          <p:spTgt spid="95"/>
                                        </p:tgtEl>
                                        <p:attrNameLst>
                                          <p:attrName>style.visibility</p:attrName>
                                        </p:attrNameLst>
                                      </p:cBhvr>
                                      <p:to>
                                        <p:strVal val="visible"/>
                                      </p:to>
                                    </p:set>
                                    <p:animEffect transition="in" filter="fade">
                                      <p:cBhvr>
                                        <p:cTn id="66" dur="250"/>
                                        <p:tgtEl>
                                          <p:spTgt spid="95"/>
                                        </p:tgtEl>
                                      </p:cBhvr>
                                    </p:animEffect>
                                  </p:childTnLst>
                                </p:cTn>
                              </p:par>
                              <p:par>
                                <p:cTn id="67" presetID="10" presetClass="entr" presetSubtype="0" fill="hold" nodeType="withEffect">
                                  <p:stCondLst>
                                    <p:cond delay="0"/>
                                  </p:stCondLst>
                                  <p:childTnLst>
                                    <p:set>
                                      <p:cBhvr>
                                        <p:cTn id="68" dur="1" fill="hold">
                                          <p:stCondLst>
                                            <p:cond delay="0"/>
                                          </p:stCondLst>
                                        </p:cTn>
                                        <p:tgtEl>
                                          <p:spTgt spid="98"/>
                                        </p:tgtEl>
                                        <p:attrNameLst>
                                          <p:attrName>style.visibility</p:attrName>
                                        </p:attrNameLst>
                                      </p:cBhvr>
                                      <p:to>
                                        <p:strVal val="visible"/>
                                      </p:to>
                                    </p:set>
                                    <p:animEffect transition="in" filter="fade">
                                      <p:cBhvr>
                                        <p:cTn id="69" dur="250"/>
                                        <p:tgtEl>
                                          <p:spTgt spid="98"/>
                                        </p:tgtEl>
                                      </p:cBhvr>
                                    </p:animEffect>
                                  </p:childTnLst>
                                </p:cTn>
                              </p:par>
                              <p:par>
                                <p:cTn id="70" presetID="0" presetClass="path" presetSubtype="0" accel="50000" decel="50000" fill="hold" grpId="0" nodeType="withEffect">
                                  <p:stCondLst>
                                    <p:cond delay="0"/>
                                  </p:stCondLst>
                                  <p:childTnLst>
                                    <p:animMotion origin="layout" path="M -0.46211 0.15301 L -0.00026 -0.21273 " pathEditMode="relative" rAng="0" ptsTypes="AA">
                                      <p:cBhvr>
                                        <p:cTn id="71" dur="1250" fill="hold"/>
                                        <p:tgtEl>
                                          <p:spTgt spid="2"/>
                                        </p:tgtEl>
                                        <p:attrNameLst>
                                          <p:attrName>ppt_x</p:attrName>
                                          <p:attrName>ppt_y</p:attrName>
                                        </p:attrNameLst>
                                      </p:cBhvr>
                                      <p:rCtr x="23086" y="-18287"/>
                                    </p:animMotion>
                                  </p:childTnLst>
                                  <p:subTnLst>
                                    <p:set>
                                      <p:cBhvr override="childStyle">
                                        <p:cTn dur="1" fill="hold" display="0" masterRel="sameClick" afterEffect="1">
                                          <p:stCondLst>
                                            <p:cond evt="end" delay="0">
                                              <p:tn val="70"/>
                                            </p:cond>
                                          </p:stCondLst>
                                        </p:cTn>
                                        <p:tgtEl>
                                          <p:spTgt spid="2"/>
                                        </p:tgtEl>
                                        <p:attrNameLst>
                                          <p:attrName>style.visibility</p:attrName>
                                        </p:attrNameLst>
                                      </p:cBhvr>
                                      <p:to>
                                        <p:strVal val="hidden"/>
                                      </p:to>
                                    </p:set>
                                  </p:subTnLst>
                                </p:cTn>
                              </p:par>
                            </p:childTnLst>
                          </p:cTn>
                        </p:par>
                        <p:par>
                          <p:cTn id="72" fill="hold">
                            <p:stCondLst>
                              <p:cond delay="3000"/>
                            </p:stCondLst>
                            <p:childTnLst>
                              <p:par>
                                <p:cTn id="73" presetID="10" presetClass="entr" presetSubtype="0"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fade">
                                      <p:cBhvr>
                                        <p:cTn id="75" dur="250"/>
                                        <p:tgtEl>
                                          <p:spTgt spid="96"/>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99"/>
                                        </p:tgtEl>
                                        <p:attrNameLst>
                                          <p:attrName>style.visibility</p:attrName>
                                        </p:attrNameLst>
                                      </p:cBhvr>
                                      <p:to>
                                        <p:strVal val="visible"/>
                                      </p:to>
                                    </p:set>
                                    <p:animEffect transition="in" filter="fade">
                                      <p:cBhvr>
                                        <p:cTn id="78" dur="1000"/>
                                        <p:tgtEl>
                                          <p:spTgt spid="99"/>
                                        </p:tgtEl>
                                      </p:cBhvr>
                                    </p:animEffect>
                                    <p:anim calcmode="lin" valueType="num">
                                      <p:cBhvr>
                                        <p:cTn id="79" dur="1000" fill="hold"/>
                                        <p:tgtEl>
                                          <p:spTgt spid="99"/>
                                        </p:tgtEl>
                                        <p:attrNameLst>
                                          <p:attrName>ppt_x</p:attrName>
                                        </p:attrNameLst>
                                      </p:cBhvr>
                                      <p:tavLst>
                                        <p:tav tm="0">
                                          <p:val>
                                            <p:strVal val="#ppt_x"/>
                                          </p:val>
                                        </p:tav>
                                        <p:tav tm="100000">
                                          <p:val>
                                            <p:strVal val="#ppt_x"/>
                                          </p:val>
                                        </p:tav>
                                      </p:tavLst>
                                    </p:anim>
                                    <p:anim calcmode="lin" valueType="num">
                                      <p:cBhvr>
                                        <p:cTn id="80"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7" grpId="0" animBg="1"/>
      <p:bldP spid="154" grpId="0" animBg="1"/>
      <p:bldP spid="155" grpId="0" animBg="1"/>
      <p:bldP spid="155" grpId="1" animBg="1"/>
      <p:bldP spid="169" grpId="0"/>
      <p:bldP spid="94" grpId="0" animBg="1"/>
      <p:bldP spid="70" grpId="0" animBg="1"/>
      <p:bldP spid="99" grpId="0" animBg="1"/>
      <p:bldP spid="17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555716" y="2953871"/>
            <a:ext cx="3671547" cy="1308163"/>
            <a:chOff x="7462847" y="1617799"/>
            <a:chExt cx="3671547" cy="1308163"/>
          </a:xfrm>
        </p:grpSpPr>
        <p:sp>
          <p:nvSpPr>
            <p:cNvPr id="4" name="Rounded Rectangle 3"/>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9268715" y="1617799"/>
              <a:ext cx="0" cy="13081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7628" y="3052641"/>
            <a:ext cx="890993" cy="1098603"/>
          </a:xfrm>
          <a:prstGeom prst="rect">
            <a:avLst/>
          </a:prstGeom>
        </p:spPr>
      </p:pic>
      <p:grpSp>
        <p:nvGrpSpPr>
          <p:cNvPr id="20" name="Group 19"/>
          <p:cNvGrpSpPr/>
          <p:nvPr/>
        </p:nvGrpSpPr>
        <p:grpSpPr>
          <a:xfrm>
            <a:off x="7541858" y="1604501"/>
            <a:ext cx="3671547" cy="1349370"/>
            <a:chOff x="7462847" y="1604501"/>
            <a:chExt cx="3671547" cy="1349370"/>
          </a:xfrm>
        </p:grpSpPr>
        <p:sp>
          <p:nvSpPr>
            <p:cNvPr id="21" name="Rounded Rectangle 20"/>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9282573" y="1604501"/>
              <a:ext cx="0" cy="13493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7541858" y="1604501"/>
            <a:ext cx="3671547" cy="1349370"/>
            <a:chOff x="7462847" y="1604501"/>
            <a:chExt cx="3671547" cy="1349370"/>
          </a:xfrm>
        </p:grpSpPr>
        <p:sp>
          <p:nvSpPr>
            <p:cNvPr id="52" name="Rounded Rectangle 51"/>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a:off x="9282573" y="1604501"/>
              <a:ext cx="0" cy="13493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p:nvPr>
        </p:nvSpPr>
        <p:spPr/>
        <p:txBody>
          <a:bodyPr>
            <a:noAutofit/>
          </a:bodyPr>
          <a:lstStyle/>
          <a:p>
            <a:r>
              <a:rPr lang="en-US" sz="3600" dirty="0">
                <a:solidFill>
                  <a:schemeClr val="tx1"/>
                </a:solidFill>
                <a:latin typeface="Avenir LT Std 65 Medium" panose="020B0603020203020204" pitchFamily="34" charset="0"/>
              </a:rPr>
              <a:t>rest</a:t>
            </a:r>
            <a:r>
              <a:rPr lang="en-US" sz="3600" dirty="0">
                <a:solidFill>
                  <a:srgbClr val="0167C1"/>
                </a:solidFill>
                <a:latin typeface="Avenir LT Std 65 Medium" panose="020B0603020203020204" pitchFamily="34" charset="0"/>
              </a:rPr>
              <a:t>o</a:t>
            </a:r>
            <a:r>
              <a:rPr lang="en-US" sz="3600" dirty="0">
                <a:solidFill>
                  <a:schemeClr val="tx1"/>
                </a:solidFill>
                <a:latin typeface="Avenir LT Std 65 Medium" panose="020B0603020203020204" pitchFamily="34" charset="0"/>
              </a:rPr>
              <a:t>r</a:t>
            </a:r>
            <a:r>
              <a:rPr lang="en-US" sz="3600" dirty="0">
                <a:solidFill>
                  <a:srgbClr val="0167C1"/>
                </a:solidFill>
                <a:latin typeface="Avenir LT Std 65 Medium" panose="020B0603020203020204" pitchFamily="34" charset="0"/>
              </a:rPr>
              <a:t>Vault </a:t>
            </a:r>
            <a:r>
              <a:rPr lang="en-US" sz="3600" dirty="0">
                <a:latin typeface="Avenir LT Std 65 Medium" panose="020B0603020203020204" pitchFamily="34" charset="0"/>
              </a:rPr>
              <a:t>Copy Data Virtualization (</a:t>
            </a:r>
            <a:r>
              <a:rPr lang="en-US" sz="3600" dirty="0">
                <a:solidFill>
                  <a:srgbClr val="0167C1"/>
                </a:solidFill>
                <a:latin typeface="Avenir LT Std 65 Medium" panose="020B0603020203020204" pitchFamily="34" charset="0"/>
              </a:rPr>
              <a:t>CDV</a:t>
            </a:r>
            <a:r>
              <a:rPr lang="en-US" sz="3600" dirty="0">
                <a:latin typeface="Avenir LT Std 65 Medium" panose="020B0603020203020204" pitchFamily="34" charset="0"/>
              </a:rPr>
              <a:t>)</a:t>
            </a:r>
            <a:br>
              <a:rPr lang="en-US" sz="3600" dirty="0">
                <a:latin typeface="Avenir LT Std 65 Medium" panose="020B0603020203020204" pitchFamily="34" charset="0"/>
              </a:rPr>
            </a:br>
            <a:r>
              <a:rPr lang="en-US" sz="2400" dirty="0">
                <a:latin typeface="Avenir LT Std 65 Medium" panose="020B0603020203020204" pitchFamily="34" charset="0"/>
              </a:rPr>
              <a:t>Replicate systems multiple times, with almost zero additional cloud storage</a:t>
            </a:r>
            <a:endParaRPr lang="en-US" sz="2400" dirty="0"/>
          </a:p>
        </p:txBody>
      </p:sp>
      <p:grpSp>
        <p:nvGrpSpPr>
          <p:cNvPr id="7" name="Group 6"/>
          <p:cNvGrpSpPr/>
          <p:nvPr/>
        </p:nvGrpSpPr>
        <p:grpSpPr>
          <a:xfrm>
            <a:off x="7541858" y="4281191"/>
            <a:ext cx="3671547" cy="1349370"/>
            <a:chOff x="7462847" y="1604501"/>
            <a:chExt cx="3671547" cy="1349370"/>
          </a:xfrm>
        </p:grpSpPr>
        <p:sp>
          <p:nvSpPr>
            <p:cNvPr id="8" name="Rounded Rectangle 7"/>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9282573" y="1604501"/>
              <a:ext cx="0" cy="13493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04" name="Picture 10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0828" y="3034168"/>
            <a:ext cx="1323975" cy="87630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9089" y="3332841"/>
            <a:ext cx="630759" cy="618745"/>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9479" y="3342742"/>
            <a:ext cx="620326" cy="608511"/>
          </a:xfrm>
          <a:prstGeom prst="rect">
            <a:avLst/>
          </a:prstGeom>
        </p:spPr>
      </p:pic>
      <p:sp>
        <p:nvSpPr>
          <p:cNvPr id="23" name="Rectangle: Rounded Corners 1">
            <a:extLst>
              <a:ext uri="{FF2B5EF4-FFF2-40B4-BE49-F238E27FC236}">
                <a16:creationId xmlns:a16="http://schemas.microsoft.com/office/drawing/2014/main" id="{88E80E1F-9785-4CBE-9C49-87DC73178F49}"/>
              </a:ext>
            </a:extLst>
          </p:cNvPr>
          <p:cNvSpPr/>
          <p:nvPr/>
        </p:nvSpPr>
        <p:spPr>
          <a:xfrm>
            <a:off x="1991392" y="2120686"/>
            <a:ext cx="1583794" cy="2713181"/>
          </a:xfrm>
          <a:prstGeom prst="roundRect">
            <a:avLst/>
          </a:prstGeom>
          <a:noFill/>
          <a:ln>
            <a:solidFill>
              <a:srgbClr val="DBDBD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ent Placeholder 4">
            <a:extLst>
              <a:ext uri="{FF2B5EF4-FFF2-40B4-BE49-F238E27FC236}">
                <a16:creationId xmlns:a16="http://schemas.microsoft.com/office/drawing/2014/main" id="{29573DAF-5436-485F-9307-145D84E1A6F2}"/>
              </a:ext>
            </a:extLst>
          </p:cNvPr>
          <p:cNvSpPr txBox="1">
            <a:spLocks/>
          </p:cNvSpPr>
          <p:nvPr/>
        </p:nvSpPr>
        <p:spPr>
          <a:xfrm>
            <a:off x="307122" y="1194195"/>
            <a:ext cx="3737921" cy="41347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900" b="0" dirty="0">
                <a:solidFill>
                  <a:srgbClr val="0167C1"/>
                </a:solidFill>
                <a:latin typeface="Avenir LT Std 55 Roman" panose="020B0703020203020204" pitchFamily="34" charset="0"/>
              </a:rPr>
              <a:t>ON PREM / PRODUCTION</a:t>
            </a:r>
          </a:p>
        </p:txBody>
      </p:sp>
      <p:sp>
        <p:nvSpPr>
          <p:cNvPr id="29" name="Content Placeholder 4">
            <a:extLst>
              <a:ext uri="{FF2B5EF4-FFF2-40B4-BE49-F238E27FC236}">
                <a16:creationId xmlns:a16="http://schemas.microsoft.com/office/drawing/2014/main" id="{D8C8679B-26AB-4E00-9E4A-6E40160B3FC1}"/>
              </a:ext>
            </a:extLst>
          </p:cNvPr>
          <p:cNvSpPr txBox="1">
            <a:spLocks/>
          </p:cNvSpPr>
          <p:nvPr/>
        </p:nvSpPr>
        <p:spPr>
          <a:xfrm>
            <a:off x="7173254" y="1194195"/>
            <a:ext cx="4877203" cy="41347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900" b="0" dirty="0">
                <a:solidFill>
                  <a:srgbClr val="0167C1"/>
                </a:solidFill>
                <a:latin typeface="Avenir LT Std 55 Roman" panose="020B0703020203020204" pitchFamily="34" charset="0"/>
              </a:rPr>
              <a:t>CLOUD BUSINESS OPERATIONS</a:t>
            </a:r>
          </a:p>
        </p:txBody>
      </p:sp>
      <p:sp>
        <p:nvSpPr>
          <p:cNvPr id="35" name="TextBox 34"/>
          <p:cNvSpPr txBox="1"/>
          <p:nvPr/>
        </p:nvSpPr>
        <p:spPr>
          <a:xfrm>
            <a:off x="250182" y="5880465"/>
            <a:ext cx="473206" cy="338554"/>
          </a:xfrm>
          <a:prstGeom prst="rect">
            <a:avLst/>
          </a:prstGeom>
          <a:noFill/>
        </p:spPr>
        <p:txBody>
          <a:bodyPr wrap="none" rtlCol="0">
            <a:spAutoFit/>
          </a:bodyPr>
          <a:lstStyle/>
          <a:p>
            <a:r>
              <a:rPr lang="en-US" sz="1600" dirty="0">
                <a:latin typeface="Avenir LT Std 55 Roman" panose="020B0703020203020204" pitchFamily="34" charset="0"/>
              </a:rPr>
              <a:t>OS</a:t>
            </a:r>
          </a:p>
        </p:txBody>
      </p:sp>
      <p:sp>
        <p:nvSpPr>
          <p:cNvPr id="36" name="Rounded Rectangle 35"/>
          <p:cNvSpPr/>
          <p:nvPr/>
        </p:nvSpPr>
        <p:spPr>
          <a:xfrm>
            <a:off x="111503" y="5962817"/>
            <a:ext cx="159324" cy="15932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812850" y="5962817"/>
            <a:ext cx="159878" cy="159878"/>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1572844" y="5962818"/>
            <a:ext cx="159324" cy="159324"/>
          </a:xfrm>
          <a:prstGeom prst="roundRect">
            <a:avLst/>
          </a:prstGeom>
          <a:solidFill>
            <a:srgbClr val="F1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995749" y="5880465"/>
            <a:ext cx="470000" cy="338554"/>
          </a:xfrm>
          <a:prstGeom prst="rect">
            <a:avLst/>
          </a:prstGeom>
          <a:noFill/>
        </p:spPr>
        <p:txBody>
          <a:bodyPr wrap="none" rtlCol="0">
            <a:spAutoFit/>
          </a:bodyPr>
          <a:lstStyle/>
          <a:p>
            <a:r>
              <a:rPr lang="en-US" sz="1600" dirty="0">
                <a:latin typeface="Avenir LT Std 55 Roman" panose="020B0703020203020204" pitchFamily="34" charset="0"/>
              </a:rPr>
              <a:t>Db</a:t>
            </a:r>
          </a:p>
        </p:txBody>
      </p:sp>
      <p:sp>
        <p:nvSpPr>
          <p:cNvPr id="40" name="TextBox 39"/>
          <p:cNvSpPr txBox="1"/>
          <p:nvPr/>
        </p:nvSpPr>
        <p:spPr>
          <a:xfrm>
            <a:off x="1718520" y="5880465"/>
            <a:ext cx="641522" cy="338554"/>
          </a:xfrm>
          <a:prstGeom prst="rect">
            <a:avLst/>
          </a:prstGeom>
          <a:noFill/>
        </p:spPr>
        <p:txBody>
          <a:bodyPr wrap="none" rtlCol="0">
            <a:spAutoFit/>
          </a:bodyPr>
          <a:lstStyle/>
          <a:p>
            <a:r>
              <a:rPr lang="en-US" sz="1600" dirty="0">
                <a:latin typeface="Avenir LT Std 55 Roman" panose="020B0703020203020204" pitchFamily="34" charset="0"/>
              </a:rPr>
              <a:t>Data</a:t>
            </a:r>
          </a:p>
        </p:txBody>
      </p:sp>
      <p:pic>
        <p:nvPicPr>
          <p:cNvPr id="105" name="Picture 10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7814" y="1669987"/>
            <a:ext cx="1333500" cy="876300"/>
          </a:xfrm>
          <a:prstGeom prst="rect">
            <a:avLst/>
          </a:prstGeom>
        </p:spPr>
      </p:pic>
      <p:sp>
        <p:nvSpPr>
          <p:cNvPr id="42" name="Rounded Rectangle 40">
            <a:extLst>
              <a:ext uri="{FF2B5EF4-FFF2-40B4-BE49-F238E27FC236}">
                <a16:creationId xmlns:a16="http://schemas.microsoft.com/office/drawing/2014/main" id="{8E2B205C-B2D1-47CD-8D7D-42EDA8493208}"/>
              </a:ext>
            </a:extLst>
          </p:cNvPr>
          <p:cNvSpPr/>
          <p:nvPr/>
        </p:nvSpPr>
        <p:spPr>
          <a:xfrm>
            <a:off x="138546" y="1126698"/>
            <a:ext cx="3872562" cy="4680804"/>
          </a:xfrm>
          <a:prstGeom prst="roundRect">
            <a:avLst>
              <a:gd name="adj" fmla="val 5245"/>
            </a:avLst>
          </a:prstGeom>
          <a:no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0">
            <a:extLst>
              <a:ext uri="{FF2B5EF4-FFF2-40B4-BE49-F238E27FC236}">
                <a16:creationId xmlns:a16="http://schemas.microsoft.com/office/drawing/2014/main" id="{8E2B205C-B2D1-47CD-8D7D-42EDA8493208}"/>
              </a:ext>
            </a:extLst>
          </p:cNvPr>
          <p:cNvSpPr/>
          <p:nvPr/>
        </p:nvSpPr>
        <p:spPr>
          <a:xfrm>
            <a:off x="7265876" y="1126697"/>
            <a:ext cx="4815852" cy="4680805"/>
          </a:xfrm>
          <a:prstGeom prst="roundRect">
            <a:avLst>
              <a:gd name="adj" fmla="val 5245"/>
            </a:avLst>
          </a:prstGeom>
          <a:no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1824" y="2199004"/>
            <a:ext cx="617522" cy="605760"/>
          </a:xfrm>
          <a:prstGeom prst="rect">
            <a:avLst/>
          </a:prstGeom>
        </p:spPr>
      </p:pic>
      <p:sp>
        <p:nvSpPr>
          <p:cNvPr id="47" name="Rounded Rectangle 46"/>
          <p:cNvSpPr/>
          <p:nvPr/>
        </p:nvSpPr>
        <p:spPr>
          <a:xfrm>
            <a:off x="2425096" y="5962817"/>
            <a:ext cx="159324" cy="159324"/>
          </a:xfrm>
          <a:prstGeom prst="roundRect">
            <a:avLst/>
          </a:prstGeom>
          <a:solidFill>
            <a:srgbClr val="01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2584420" y="5883024"/>
            <a:ext cx="593432" cy="338554"/>
          </a:xfrm>
          <a:prstGeom prst="rect">
            <a:avLst/>
          </a:prstGeom>
          <a:noFill/>
        </p:spPr>
        <p:txBody>
          <a:bodyPr wrap="none" rtlCol="0">
            <a:spAutoFit/>
          </a:bodyPr>
          <a:lstStyle/>
          <a:p>
            <a:r>
              <a:rPr lang="en-US" sz="1600" dirty="0">
                <a:latin typeface="Avenir LT Std 55 Roman" panose="020B0703020203020204" pitchFamily="34" charset="0"/>
              </a:rPr>
              <a:t>VDF</a:t>
            </a:r>
          </a:p>
        </p:txBody>
      </p:sp>
      <p:sp>
        <p:nvSpPr>
          <p:cNvPr id="49" name="Rounded Rectangle 6">
            <a:extLst>
              <a:ext uri="{FF2B5EF4-FFF2-40B4-BE49-F238E27FC236}">
                <a16:creationId xmlns:a16="http://schemas.microsoft.com/office/drawing/2014/main" id="{6511B364-45A4-47DD-8A41-9C685AE2CDF1}"/>
              </a:ext>
            </a:extLst>
          </p:cNvPr>
          <p:cNvSpPr/>
          <p:nvPr/>
        </p:nvSpPr>
        <p:spPr>
          <a:xfrm>
            <a:off x="2662497" y="2353513"/>
            <a:ext cx="296176" cy="30432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2662497" y="3328771"/>
            <a:ext cx="296176" cy="304328"/>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id="{8DDDB8E7-EFD5-4C95-B262-B88EA286EF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4326" y="1977274"/>
            <a:ext cx="620327" cy="608511"/>
          </a:xfrm>
          <a:prstGeom prst="rect">
            <a:avLst/>
          </a:prstGeom>
        </p:spPr>
      </p:pic>
      <p:pic>
        <p:nvPicPr>
          <p:cNvPr id="55" name="Picture 54">
            <a:extLst>
              <a:ext uri="{FF2B5EF4-FFF2-40B4-BE49-F238E27FC236}">
                <a16:creationId xmlns:a16="http://schemas.microsoft.com/office/drawing/2014/main" id="{897EB0CF-52F6-4C37-A164-EA9BE8A27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3241" y="1690293"/>
            <a:ext cx="889920" cy="1097280"/>
          </a:xfrm>
          <a:prstGeom prst="rect">
            <a:avLst/>
          </a:prstGeom>
        </p:spPr>
      </p:pic>
      <p:sp>
        <p:nvSpPr>
          <p:cNvPr id="59" name="Rounded Rectangle 67">
            <a:extLst>
              <a:ext uri="{FF2B5EF4-FFF2-40B4-BE49-F238E27FC236}">
                <a16:creationId xmlns:a16="http://schemas.microsoft.com/office/drawing/2014/main" id="{36BD3077-F898-417D-8781-3DF26504A839}"/>
              </a:ext>
            </a:extLst>
          </p:cNvPr>
          <p:cNvSpPr/>
          <p:nvPr/>
        </p:nvSpPr>
        <p:spPr>
          <a:xfrm>
            <a:off x="2603114" y="3536127"/>
            <a:ext cx="342026" cy="360113"/>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67643" y="3486616"/>
            <a:ext cx="366523" cy="373187"/>
          </a:xfrm>
          <a:prstGeom prst="rect">
            <a:avLst/>
          </a:prstGeom>
        </p:spPr>
      </p:pic>
      <p:pic>
        <p:nvPicPr>
          <p:cNvPr id="61" name="Picture 6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70892" y="3478859"/>
            <a:ext cx="366523" cy="373187"/>
          </a:xfrm>
          <a:prstGeom prst="rect">
            <a:avLst/>
          </a:prstGeom>
        </p:spPr>
      </p:pic>
      <p:pic>
        <p:nvPicPr>
          <p:cNvPr id="62" name="Picture 6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25453" y="3490607"/>
            <a:ext cx="366523" cy="373187"/>
          </a:xfrm>
          <a:prstGeom prst="rect">
            <a:avLst/>
          </a:prstGeom>
        </p:spPr>
      </p:pic>
      <p:sp>
        <p:nvSpPr>
          <p:cNvPr id="63" name="Rounded Rectangle 62"/>
          <p:cNvSpPr/>
          <p:nvPr/>
        </p:nvSpPr>
        <p:spPr>
          <a:xfrm>
            <a:off x="2455803" y="3495005"/>
            <a:ext cx="308317" cy="279158"/>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
            <a:extLst>
              <a:ext uri="{FF2B5EF4-FFF2-40B4-BE49-F238E27FC236}">
                <a16:creationId xmlns:a16="http://schemas.microsoft.com/office/drawing/2014/main" id="{6511B364-45A4-47DD-8A41-9C685AE2CDF1}"/>
              </a:ext>
            </a:extLst>
          </p:cNvPr>
          <p:cNvSpPr/>
          <p:nvPr/>
        </p:nvSpPr>
        <p:spPr>
          <a:xfrm>
            <a:off x="2664289" y="2366917"/>
            <a:ext cx="279431" cy="27649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4831971" y="4907483"/>
            <a:ext cx="296176" cy="301688"/>
          </a:xfrm>
          <a:prstGeom prst="roundRect">
            <a:avLst/>
          </a:prstGeom>
          <a:solidFill>
            <a:srgbClr val="01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
            <a:extLst>
              <a:ext uri="{FF2B5EF4-FFF2-40B4-BE49-F238E27FC236}">
                <a16:creationId xmlns:a16="http://schemas.microsoft.com/office/drawing/2014/main" id="{6511B364-45A4-47DD-8A41-9C685AE2CDF1}"/>
              </a:ext>
            </a:extLst>
          </p:cNvPr>
          <p:cNvSpPr/>
          <p:nvPr/>
        </p:nvSpPr>
        <p:spPr>
          <a:xfrm>
            <a:off x="2652260" y="2356153"/>
            <a:ext cx="279431" cy="27649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ounded Rectangle 6">
            <a:extLst>
              <a:ext uri="{FF2B5EF4-FFF2-40B4-BE49-F238E27FC236}">
                <a16:creationId xmlns:a16="http://schemas.microsoft.com/office/drawing/2014/main" id="{6511B364-45A4-47DD-8A41-9C685AE2CDF1}"/>
              </a:ext>
            </a:extLst>
          </p:cNvPr>
          <p:cNvSpPr/>
          <p:nvPr/>
        </p:nvSpPr>
        <p:spPr>
          <a:xfrm>
            <a:off x="2672240" y="2356646"/>
            <a:ext cx="279431" cy="27649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Picture 72">
            <a:extLst>
              <a:ext uri="{FF2B5EF4-FFF2-40B4-BE49-F238E27FC236}">
                <a16:creationId xmlns:a16="http://schemas.microsoft.com/office/drawing/2014/main" id="{A19A0D1F-EB1E-4EBB-9A8F-75D1A516988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35817" y="3375250"/>
            <a:ext cx="373602" cy="380395"/>
          </a:xfrm>
          <a:prstGeom prst="rect">
            <a:avLst/>
          </a:prstGeom>
        </p:spPr>
      </p:pic>
      <p:pic>
        <p:nvPicPr>
          <p:cNvPr id="99" name="Picture 9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82210" y="4443862"/>
            <a:ext cx="1323975" cy="838200"/>
          </a:xfrm>
          <a:prstGeom prst="rect">
            <a:avLst/>
          </a:prstGeom>
        </p:spPr>
      </p:pic>
      <p:pic>
        <p:nvPicPr>
          <p:cNvPr id="76" name="Picture 7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38068" y="3387507"/>
            <a:ext cx="365369" cy="372012"/>
          </a:xfrm>
          <a:prstGeom prst="rect">
            <a:avLst/>
          </a:prstGeom>
        </p:spPr>
      </p:pic>
      <p:sp>
        <p:nvSpPr>
          <p:cNvPr id="87" name="Rounded Rectangle 115">
            <a:extLst>
              <a:ext uri="{FF2B5EF4-FFF2-40B4-BE49-F238E27FC236}">
                <a16:creationId xmlns:a16="http://schemas.microsoft.com/office/drawing/2014/main" id="{101715ED-1A78-4272-A744-3450805CB959}"/>
              </a:ext>
            </a:extLst>
          </p:cNvPr>
          <p:cNvSpPr/>
          <p:nvPr/>
        </p:nvSpPr>
        <p:spPr>
          <a:xfrm>
            <a:off x="4099716" y="2738417"/>
            <a:ext cx="1761124" cy="1467995"/>
          </a:xfrm>
          <a:prstGeom prst="roundRect">
            <a:avLst/>
          </a:prstGeom>
          <a:solidFill>
            <a:schemeClr val="accent4">
              <a:lumMod val="20000"/>
              <a:lumOff val="80000"/>
            </a:schemeClr>
          </a:solid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6">
            <a:extLst>
              <a:ext uri="{FF2B5EF4-FFF2-40B4-BE49-F238E27FC236}">
                <a16:creationId xmlns:a16="http://schemas.microsoft.com/office/drawing/2014/main" id="{6511B364-45A4-47DD-8A41-9C685AE2CDF1}"/>
              </a:ext>
            </a:extLst>
          </p:cNvPr>
          <p:cNvSpPr/>
          <p:nvPr/>
        </p:nvSpPr>
        <p:spPr>
          <a:xfrm>
            <a:off x="2663264" y="2413872"/>
            <a:ext cx="188443" cy="22761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5" name="Picture 9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58828" y="1986620"/>
            <a:ext cx="617522" cy="605760"/>
          </a:xfrm>
          <a:prstGeom prst="rect">
            <a:avLst/>
          </a:prstGeom>
        </p:spPr>
      </p:pic>
      <p:pic>
        <p:nvPicPr>
          <p:cNvPr id="107" name="Picture 10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00113" y="3061462"/>
            <a:ext cx="894800" cy="1103297"/>
          </a:xfrm>
          <a:prstGeom prst="rect">
            <a:avLst/>
          </a:prstGeom>
        </p:spPr>
      </p:pic>
      <p:pic>
        <p:nvPicPr>
          <p:cNvPr id="106" name="Picture 10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25210" y="3075698"/>
            <a:ext cx="847590" cy="1083517"/>
          </a:xfrm>
          <a:prstGeom prst="rect">
            <a:avLst/>
          </a:prstGeom>
        </p:spPr>
      </p:pic>
      <p:pic>
        <p:nvPicPr>
          <p:cNvPr id="108" name="Picture 10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88780" y="1692037"/>
            <a:ext cx="897192" cy="1106246"/>
          </a:xfrm>
          <a:prstGeom prst="rect">
            <a:avLst/>
          </a:prstGeom>
        </p:spPr>
      </p:pic>
      <p:pic>
        <p:nvPicPr>
          <p:cNvPr id="109" name="Picture 10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26446" y="1703960"/>
            <a:ext cx="852701" cy="1090051"/>
          </a:xfrm>
          <a:prstGeom prst="rect">
            <a:avLst/>
          </a:prstGeom>
        </p:spPr>
      </p:pic>
      <p:sp>
        <p:nvSpPr>
          <p:cNvPr id="101" name="Rounded Rectangle 100"/>
          <p:cNvSpPr/>
          <p:nvPr/>
        </p:nvSpPr>
        <p:spPr>
          <a:xfrm>
            <a:off x="10236570" y="1993574"/>
            <a:ext cx="644769" cy="288848"/>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venir LT Std 55 Roman" panose="020B0703020203020204" pitchFamily="34" charset="0"/>
              </a:rPr>
              <a:t>WEB</a:t>
            </a:r>
          </a:p>
        </p:txBody>
      </p:sp>
      <p:sp>
        <p:nvSpPr>
          <p:cNvPr id="102" name="Rounded Rectangle 101"/>
          <p:cNvSpPr/>
          <p:nvPr/>
        </p:nvSpPr>
        <p:spPr>
          <a:xfrm>
            <a:off x="10234628" y="3369645"/>
            <a:ext cx="644769" cy="288848"/>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Avenir LT Std 55 Roman" panose="020B0703020203020204" pitchFamily="34" charset="0"/>
              </a:rPr>
              <a:t>TRAIN</a:t>
            </a:r>
            <a:endParaRPr lang="en-US" sz="800" dirty="0">
              <a:latin typeface="Avenir LT Std 55 Roman" panose="020B0703020203020204" pitchFamily="34" charset="0"/>
            </a:endParaRPr>
          </a:p>
        </p:txBody>
      </p:sp>
      <p:pic>
        <p:nvPicPr>
          <p:cNvPr id="86" name="Picture 8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5994" y="4593326"/>
            <a:ext cx="630759" cy="618745"/>
          </a:xfrm>
          <a:prstGeom prst="rect">
            <a:avLst/>
          </a:prstGeom>
        </p:spPr>
      </p:pic>
      <p:pic>
        <p:nvPicPr>
          <p:cNvPr id="91" name="Picture 9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78593" y="4598442"/>
            <a:ext cx="620326" cy="608511"/>
          </a:xfrm>
          <a:prstGeom prst="rect">
            <a:avLst/>
          </a:prstGeom>
        </p:spPr>
      </p:pic>
      <p:pic>
        <p:nvPicPr>
          <p:cNvPr id="92" name="Picture 9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5803" y="4387594"/>
            <a:ext cx="893727" cy="1101974"/>
          </a:xfrm>
          <a:prstGeom prst="rect">
            <a:avLst/>
          </a:prstGeom>
        </p:spPr>
      </p:pic>
      <p:sp>
        <p:nvSpPr>
          <p:cNvPr id="98" name="Rounded Rectangle 6">
            <a:extLst>
              <a:ext uri="{FF2B5EF4-FFF2-40B4-BE49-F238E27FC236}">
                <a16:creationId xmlns:a16="http://schemas.microsoft.com/office/drawing/2014/main" id="{6511B364-45A4-47DD-8A41-9C685AE2CDF1}"/>
              </a:ext>
            </a:extLst>
          </p:cNvPr>
          <p:cNvSpPr/>
          <p:nvPr/>
        </p:nvSpPr>
        <p:spPr>
          <a:xfrm>
            <a:off x="2644939" y="2367654"/>
            <a:ext cx="276700" cy="24607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2609961" y="3425814"/>
            <a:ext cx="333759" cy="29036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98697" y="4389857"/>
            <a:ext cx="901112" cy="1111080"/>
          </a:xfrm>
          <a:prstGeom prst="rect">
            <a:avLst/>
          </a:prstGeom>
        </p:spPr>
      </p:pic>
      <p:sp>
        <p:nvSpPr>
          <p:cNvPr id="15" name="Rounded Rectangle 14"/>
          <p:cNvSpPr/>
          <p:nvPr/>
        </p:nvSpPr>
        <p:spPr>
          <a:xfrm>
            <a:off x="4331402" y="4658400"/>
            <a:ext cx="336251" cy="314129"/>
          </a:xfrm>
          <a:prstGeom prst="roundRect">
            <a:avLst/>
          </a:prstGeom>
          <a:solidFill>
            <a:srgbClr val="01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26277" y="4404283"/>
            <a:ext cx="852262" cy="1089491"/>
          </a:xfrm>
          <a:prstGeom prst="rect">
            <a:avLst/>
          </a:prstGeom>
        </p:spPr>
      </p:pic>
      <p:sp>
        <p:nvSpPr>
          <p:cNvPr id="103" name="Rounded Rectangle 102"/>
          <p:cNvSpPr/>
          <p:nvPr/>
        </p:nvSpPr>
        <p:spPr>
          <a:xfrm>
            <a:off x="10208531" y="4697416"/>
            <a:ext cx="669986" cy="300145"/>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Avenir LT Std 55 Roman" panose="020B0703020203020204" pitchFamily="34" charset="0"/>
              </a:rPr>
              <a:t>DEV</a:t>
            </a:r>
            <a:endParaRPr lang="en-US" sz="1050" dirty="0">
              <a:latin typeface="Avenir LT Std 55 Roman" panose="020B0703020203020204" pitchFamily="34" charset="0"/>
            </a:endParaRPr>
          </a:p>
        </p:txBody>
      </p:sp>
      <p:sp>
        <p:nvSpPr>
          <p:cNvPr id="111" name="Rounded Rectangle 110"/>
          <p:cNvSpPr/>
          <p:nvPr/>
        </p:nvSpPr>
        <p:spPr>
          <a:xfrm>
            <a:off x="2600535" y="3482625"/>
            <a:ext cx="333759" cy="29036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a:off x="4554596" y="4759708"/>
            <a:ext cx="336251" cy="314129"/>
          </a:xfrm>
          <a:prstGeom prst="roundRect">
            <a:avLst/>
          </a:prstGeom>
          <a:solidFill>
            <a:srgbClr val="01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3246186" y="3755645"/>
            <a:ext cx="2616298" cy="2051857"/>
            <a:chOff x="3246186" y="3755645"/>
            <a:chExt cx="2616298" cy="2051857"/>
          </a:xfrm>
        </p:grpSpPr>
        <p:cxnSp>
          <p:nvCxnSpPr>
            <p:cNvPr id="80" name="Straight Connector 79"/>
            <p:cNvCxnSpPr>
              <a:cxnSpLocks/>
              <a:endCxn id="81" idx="1"/>
            </p:cNvCxnSpPr>
            <p:nvPr/>
          </p:nvCxnSpPr>
          <p:spPr>
            <a:xfrm>
              <a:off x="3246186" y="3755645"/>
              <a:ext cx="855174" cy="1302683"/>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81" name="Rounded Rectangle 80"/>
            <p:cNvSpPr/>
            <p:nvPr/>
          </p:nvSpPr>
          <p:spPr>
            <a:xfrm>
              <a:off x="4101360" y="4309153"/>
              <a:ext cx="1761124" cy="1498349"/>
            </a:xfrm>
            <a:prstGeom prst="roundRect">
              <a:avLst/>
            </a:prstGeom>
            <a:solidFill>
              <a:srgbClr val="0167C1"/>
            </a:solidFill>
            <a:ln w="28575">
              <a:solidFill>
                <a:srgbClr val="DBDBDB">
                  <a:alpha val="50196"/>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ontent Placeholder 4"/>
            <p:cNvSpPr txBox="1">
              <a:spLocks/>
            </p:cNvSpPr>
            <p:nvPr/>
          </p:nvSpPr>
          <p:spPr>
            <a:xfrm>
              <a:off x="4257901" y="4573464"/>
              <a:ext cx="1448875" cy="100074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lnSpc>
                  <a:spcPct val="100000"/>
                </a:lnSpc>
                <a:spcBef>
                  <a:spcPts val="30"/>
                </a:spcBef>
                <a:buFont typeface="Arial"/>
                <a:buNone/>
              </a:pPr>
              <a:r>
                <a:rPr lang="en-US" sz="1800" b="1" kern="0" dirty="0">
                  <a:solidFill>
                    <a:schemeClr val="bg1"/>
                  </a:solidFill>
                </a:rPr>
                <a:t>FSW POLICY</a:t>
              </a:r>
            </a:p>
            <a:p>
              <a:pPr marL="0" indent="0" algn="ctr">
                <a:lnSpc>
                  <a:spcPct val="100000"/>
                </a:lnSpc>
                <a:spcBef>
                  <a:spcPts val="30"/>
                </a:spcBef>
                <a:buFont typeface="Arial"/>
                <a:buNone/>
              </a:pPr>
              <a:r>
                <a:rPr lang="en-US" sz="1800" b="1" kern="0" dirty="0">
                  <a:solidFill>
                    <a:schemeClr val="bg1"/>
                  </a:solidFill>
                </a:rPr>
                <a:t>MANAGER</a:t>
              </a:r>
            </a:p>
          </p:txBody>
        </p:sp>
      </p:grpSp>
      <p:sp>
        <p:nvSpPr>
          <p:cNvPr id="25" name="Rounded Rectangle 24"/>
          <p:cNvSpPr/>
          <p:nvPr/>
        </p:nvSpPr>
        <p:spPr>
          <a:xfrm>
            <a:off x="2635817" y="3342742"/>
            <a:ext cx="367620" cy="323125"/>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2338592" y="2924475"/>
            <a:ext cx="925427" cy="1141060"/>
            <a:chOff x="2320759" y="2855284"/>
            <a:chExt cx="925427" cy="1141060"/>
          </a:xfrm>
        </p:grpSpPr>
        <p:pic>
          <p:nvPicPr>
            <p:cNvPr id="74" name="Picture 7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320759" y="2855284"/>
              <a:ext cx="925427" cy="1141060"/>
            </a:xfrm>
            <a:prstGeom prst="rect">
              <a:avLst/>
            </a:prstGeom>
          </p:spPr>
        </p:pic>
        <p:pic>
          <p:nvPicPr>
            <p:cNvPr id="112" name="Picture 1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38068" y="3387507"/>
              <a:ext cx="365369" cy="372012"/>
            </a:xfrm>
            <a:prstGeom prst="rect">
              <a:avLst/>
            </a:prstGeom>
          </p:spPr>
        </p:pic>
        <p:pic>
          <p:nvPicPr>
            <p:cNvPr id="113" name="Picture 1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37816" y="3097865"/>
              <a:ext cx="362641" cy="369235"/>
            </a:xfrm>
            <a:prstGeom prst="rect">
              <a:avLst/>
            </a:prstGeom>
          </p:spPr>
        </p:pic>
        <p:pic>
          <p:nvPicPr>
            <p:cNvPr id="114" name="Picture 1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78752" y="3274639"/>
              <a:ext cx="362566" cy="369158"/>
            </a:xfrm>
            <a:prstGeom prst="rect">
              <a:avLst/>
            </a:prstGeom>
          </p:spPr>
        </p:pic>
      </p:grpSp>
      <p:grpSp>
        <p:nvGrpSpPr>
          <p:cNvPr id="90" name="Group 89"/>
          <p:cNvGrpSpPr/>
          <p:nvPr/>
        </p:nvGrpSpPr>
        <p:grpSpPr>
          <a:xfrm>
            <a:off x="388378" y="2135214"/>
            <a:ext cx="925131" cy="2610166"/>
            <a:chOff x="-1208109" y="2149926"/>
            <a:chExt cx="925131" cy="2610166"/>
          </a:xfrm>
        </p:grpSpPr>
        <p:pic>
          <p:nvPicPr>
            <p:cNvPr id="96" name="Picture 9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06554" y="3148154"/>
              <a:ext cx="922020" cy="632460"/>
            </a:xfrm>
            <a:prstGeom prst="rect">
              <a:avLst/>
            </a:prstGeom>
          </p:spPr>
        </p:pic>
        <p:pic>
          <p:nvPicPr>
            <p:cNvPr id="97" name="Picture 9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08109" y="2149926"/>
              <a:ext cx="925131" cy="634594"/>
            </a:xfrm>
            <a:prstGeom prst="rect">
              <a:avLst/>
            </a:prstGeom>
          </p:spPr>
        </p:pic>
        <p:pic>
          <p:nvPicPr>
            <p:cNvPr id="100" name="Picture 9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06554" y="4127632"/>
              <a:ext cx="922020" cy="632460"/>
            </a:xfrm>
            <a:prstGeom prst="rect">
              <a:avLst/>
            </a:prstGeom>
          </p:spPr>
        </p:pic>
      </p:grpSp>
      <p:sp>
        <p:nvSpPr>
          <p:cNvPr id="115" name="Content Placeholder 4"/>
          <p:cNvSpPr txBox="1">
            <a:spLocks/>
          </p:cNvSpPr>
          <p:nvPr/>
        </p:nvSpPr>
        <p:spPr>
          <a:xfrm>
            <a:off x="4282872" y="3068088"/>
            <a:ext cx="1448875" cy="76316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lnSpc>
                <a:spcPct val="100000"/>
              </a:lnSpc>
              <a:spcBef>
                <a:spcPts val="30"/>
              </a:spcBef>
              <a:buFont typeface="Arial"/>
              <a:buNone/>
            </a:pPr>
            <a:r>
              <a:rPr lang="en-US" sz="2000" b="1" kern="0" dirty="0">
                <a:solidFill>
                  <a:schemeClr val="bg2">
                    <a:lumMod val="50000"/>
                  </a:schemeClr>
                </a:solidFill>
              </a:rPr>
              <a:t>BACKUP SOFTWARE</a:t>
            </a:r>
          </a:p>
        </p:txBody>
      </p:sp>
      <p:sp>
        <p:nvSpPr>
          <p:cNvPr id="88" name="TextBox 87">
            <a:extLst>
              <a:ext uri="{FF2B5EF4-FFF2-40B4-BE49-F238E27FC236}">
                <a16:creationId xmlns:a16="http://schemas.microsoft.com/office/drawing/2014/main" id="{D6BA88D9-4E51-4AA1-A62F-3F8411AD2E44}"/>
              </a:ext>
            </a:extLst>
          </p:cNvPr>
          <p:cNvSpPr txBox="1"/>
          <p:nvPr/>
        </p:nvSpPr>
        <p:spPr>
          <a:xfrm>
            <a:off x="11344258" y="3056482"/>
            <a:ext cx="538930" cy="369332"/>
          </a:xfrm>
          <a:prstGeom prst="rect">
            <a:avLst/>
          </a:prstGeom>
          <a:noFill/>
        </p:spPr>
        <p:txBody>
          <a:bodyPr wrap="none" rtlCol="0">
            <a:spAutoFit/>
          </a:bodyPr>
          <a:lstStyle/>
          <a:p>
            <a:r>
              <a:rPr lang="en-US" dirty="0">
                <a:latin typeface="Avenir LT Std 65 Medium" panose="020B0603020203020204" pitchFamily="34" charset="0"/>
              </a:rPr>
              <a:t>QA</a:t>
            </a:r>
          </a:p>
        </p:txBody>
      </p:sp>
      <p:sp>
        <p:nvSpPr>
          <p:cNvPr id="89" name="TextBox 88">
            <a:extLst>
              <a:ext uri="{FF2B5EF4-FFF2-40B4-BE49-F238E27FC236}">
                <a16:creationId xmlns:a16="http://schemas.microsoft.com/office/drawing/2014/main" id="{9DC916CC-CE8C-4D9C-B9C7-9819EEBE5A20}"/>
              </a:ext>
            </a:extLst>
          </p:cNvPr>
          <p:cNvSpPr txBox="1"/>
          <p:nvPr/>
        </p:nvSpPr>
        <p:spPr>
          <a:xfrm>
            <a:off x="11273726" y="3791731"/>
            <a:ext cx="659155" cy="369332"/>
          </a:xfrm>
          <a:prstGeom prst="rect">
            <a:avLst/>
          </a:prstGeom>
          <a:noFill/>
        </p:spPr>
        <p:txBody>
          <a:bodyPr wrap="none" rtlCol="0">
            <a:spAutoFit/>
          </a:bodyPr>
          <a:lstStyle/>
          <a:p>
            <a:r>
              <a:rPr lang="en-US" dirty="0">
                <a:latin typeface="Avenir LT Std 65 Medium" panose="020B0603020203020204" pitchFamily="34" charset="0"/>
              </a:rPr>
              <a:t>DEV</a:t>
            </a:r>
          </a:p>
        </p:txBody>
      </p:sp>
      <p:sp>
        <p:nvSpPr>
          <p:cNvPr id="93" name="TextBox 92">
            <a:extLst>
              <a:ext uri="{FF2B5EF4-FFF2-40B4-BE49-F238E27FC236}">
                <a16:creationId xmlns:a16="http://schemas.microsoft.com/office/drawing/2014/main" id="{8200FCE4-FA86-4CF0-A119-CC42D7D48F1D}"/>
              </a:ext>
            </a:extLst>
          </p:cNvPr>
          <p:cNvSpPr txBox="1"/>
          <p:nvPr/>
        </p:nvSpPr>
        <p:spPr>
          <a:xfrm>
            <a:off x="11344258" y="2370102"/>
            <a:ext cx="497252" cy="369332"/>
          </a:xfrm>
          <a:prstGeom prst="rect">
            <a:avLst/>
          </a:prstGeom>
          <a:noFill/>
        </p:spPr>
        <p:txBody>
          <a:bodyPr wrap="none" rtlCol="0">
            <a:spAutoFit/>
          </a:bodyPr>
          <a:lstStyle/>
          <a:p>
            <a:r>
              <a:rPr lang="en-US" dirty="0">
                <a:latin typeface="Avenir LT Std 65 Medium" panose="020B0603020203020204" pitchFamily="34" charset="0"/>
              </a:rPr>
              <a:t>DR</a:t>
            </a:r>
          </a:p>
        </p:txBody>
      </p:sp>
      <p:sp>
        <p:nvSpPr>
          <p:cNvPr id="116" name="TextBox 115">
            <a:extLst>
              <a:ext uri="{FF2B5EF4-FFF2-40B4-BE49-F238E27FC236}">
                <a16:creationId xmlns:a16="http://schemas.microsoft.com/office/drawing/2014/main" id="{BB66144D-5185-4001-8D4D-ADE4ECD35075}"/>
              </a:ext>
            </a:extLst>
          </p:cNvPr>
          <p:cNvSpPr txBox="1"/>
          <p:nvPr/>
        </p:nvSpPr>
        <p:spPr>
          <a:xfrm>
            <a:off x="11241665" y="4568732"/>
            <a:ext cx="723275" cy="307777"/>
          </a:xfrm>
          <a:prstGeom prst="rect">
            <a:avLst/>
          </a:prstGeom>
          <a:noFill/>
        </p:spPr>
        <p:txBody>
          <a:bodyPr wrap="none" rtlCol="0">
            <a:spAutoFit/>
          </a:bodyPr>
          <a:lstStyle/>
          <a:p>
            <a:r>
              <a:rPr lang="en-US" sz="1400" dirty="0">
                <a:latin typeface="Avenir LT Std 65 Medium" panose="020B0603020203020204" pitchFamily="34" charset="0"/>
              </a:rPr>
              <a:t>TRAIN</a:t>
            </a:r>
          </a:p>
        </p:txBody>
      </p:sp>
      <p:grpSp>
        <p:nvGrpSpPr>
          <p:cNvPr id="117" name="Group 116">
            <a:extLst>
              <a:ext uri="{FF2B5EF4-FFF2-40B4-BE49-F238E27FC236}">
                <a16:creationId xmlns:a16="http://schemas.microsoft.com/office/drawing/2014/main" id="{61EDE84E-7F95-4B0D-A23C-CEFD04C09646}"/>
              </a:ext>
            </a:extLst>
          </p:cNvPr>
          <p:cNvGrpSpPr/>
          <p:nvPr/>
        </p:nvGrpSpPr>
        <p:grpSpPr>
          <a:xfrm>
            <a:off x="11376782" y="1955733"/>
            <a:ext cx="457200" cy="2615918"/>
            <a:chOff x="11376782" y="1955733"/>
            <a:chExt cx="457200" cy="2615918"/>
          </a:xfrm>
        </p:grpSpPr>
        <p:pic>
          <p:nvPicPr>
            <p:cNvPr id="118" name="Picture 117">
              <a:extLst>
                <a:ext uri="{FF2B5EF4-FFF2-40B4-BE49-F238E27FC236}">
                  <a16:creationId xmlns:a16="http://schemas.microsoft.com/office/drawing/2014/main" id="{84531A2D-7FC6-4EE5-9CEE-C9867A04188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376782" y="1955733"/>
              <a:ext cx="457200" cy="457200"/>
            </a:xfrm>
            <a:prstGeom prst="rect">
              <a:avLst/>
            </a:prstGeom>
          </p:spPr>
        </p:pic>
        <p:pic>
          <p:nvPicPr>
            <p:cNvPr id="119" name="Picture 118">
              <a:extLst>
                <a:ext uri="{FF2B5EF4-FFF2-40B4-BE49-F238E27FC236}">
                  <a16:creationId xmlns:a16="http://schemas.microsoft.com/office/drawing/2014/main" id="{93AB89CB-4782-4A55-BDAD-41986DF5EAB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376782" y="2662457"/>
              <a:ext cx="457200" cy="457200"/>
            </a:xfrm>
            <a:prstGeom prst="rect">
              <a:avLst/>
            </a:prstGeom>
          </p:spPr>
        </p:pic>
        <p:pic>
          <p:nvPicPr>
            <p:cNvPr id="120" name="Picture 119">
              <a:extLst>
                <a:ext uri="{FF2B5EF4-FFF2-40B4-BE49-F238E27FC236}">
                  <a16:creationId xmlns:a16="http://schemas.microsoft.com/office/drawing/2014/main" id="{377070D5-0370-40CA-8C5F-C5A16D34872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376782" y="3359822"/>
              <a:ext cx="457200" cy="457200"/>
            </a:xfrm>
            <a:prstGeom prst="rect">
              <a:avLst/>
            </a:prstGeom>
          </p:spPr>
        </p:pic>
        <p:pic>
          <p:nvPicPr>
            <p:cNvPr id="121" name="Picture 120">
              <a:extLst>
                <a:ext uri="{FF2B5EF4-FFF2-40B4-BE49-F238E27FC236}">
                  <a16:creationId xmlns:a16="http://schemas.microsoft.com/office/drawing/2014/main" id="{49C3EF1C-E0BC-4D22-8A26-86CA2657939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376782" y="4114451"/>
              <a:ext cx="457200" cy="457200"/>
            </a:xfrm>
            <a:prstGeom prst="rect">
              <a:avLst/>
            </a:prstGeom>
          </p:spPr>
        </p:pic>
      </p:grpSp>
    </p:spTree>
    <p:extLst>
      <p:ext uri="{BB962C8B-B14F-4D97-AF65-F5344CB8AC3E}">
        <p14:creationId xmlns:p14="http://schemas.microsoft.com/office/powerpoint/2010/main" val="127594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250"/>
                                        <p:tgtEl>
                                          <p:spTgt spid="79"/>
                                        </p:tgtEl>
                                      </p:cBhvr>
                                    </p:animEffect>
                                  </p:childTnLst>
                                </p:cTn>
                              </p:par>
                              <p:par>
                                <p:cTn id="8" presetID="0" presetClass="path" presetSubtype="0" accel="50000" decel="50000" fill="hold" grpId="0" nodeType="withEffect">
                                  <p:stCondLst>
                                    <p:cond delay="0"/>
                                  </p:stCondLst>
                                  <p:childTnLst>
                                    <p:animMotion origin="layout" path="M 0 0 L 0.19205 0.16458 L 0.4569 0.35 L 0.57304 0.35417 " pathEditMode="relative" ptsTypes="AAAA">
                                      <p:cBhvr>
                                        <p:cTn id="9" dur="1250" fill="hold"/>
                                        <p:tgtEl>
                                          <p:spTgt spid="98"/>
                                        </p:tgtEl>
                                        <p:attrNameLst>
                                          <p:attrName>ppt_x</p:attrName>
                                          <p:attrName>ppt_y</p:attrName>
                                        </p:attrNameLst>
                                      </p:cBhvr>
                                    </p:animMotion>
                                  </p:childTnLst>
                                </p:cTn>
                              </p:par>
                              <p:par>
                                <p:cTn id="10" presetID="0" presetClass="path" presetSubtype="0" accel="38000" decel="62000" fill="hold" grpId="0" nodeType="withEffect">
                                  <p:stCondLst>
                                    <p:cond delay="0"/>
                                  </p:stCondLst>
                                  <p:childTnLst>
                                    <p:animMotion origin="layout" path="M 6.25E-7 1.85185E-6 L 0.18047 -0.00833 L 0.63972 0.21667 " pathEditMode="relative" ptsTypes="AAA">
                                      <p:cBhvr>
                                        <p:cTn id="11" dur="1250" fill="hold"/>
                                        <p:tgtEl>
                                          <p:spTgt spid="13"/>
                                        </p:tgtEl>
                                        <p:attrNameLst>
                                          <p:attrName>ppt_x</p:attrName>
                                          <p:attrName>ppt_y</p:attrName>
                                        </p:attrNameLst>
                                      </p:cBhvr>
                                    </p:animMotion>
                                  </p:childTnLst>
                                  <p:subTnLst>
                                    <p:set>
                                      <p:cBhvr override="childStyle">
                                        <p:cTn dur="1" fill="hold" display="0" masterRel="sameClick" afterEffect="1">
                                          <p:stCondLst>
                                            <p:cond evt="end" delay="0">
                                              <p:tn val="10"/>
                                            </p:cond>
                                          </p:stCondLst>
                                        </p:cTn>
                                        <p:tgtEl>
                                          <p:spTgt spid="13"/>
                                        </p:tgtEl>
                                        <p:attrNameLst>
                                          <p:attrName>style.visibility</p:attrName>
                                        </p:attrNameLst>
                                      </p:cBhvr>
                                      <p:to>
                                        <p:strVal val="hidden"/>
                                      </p:to>
                                    </p:set>
                                  </p:sub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fade">
                                      <p:cBhvr>
                                        <p:cTn id="15" dur="250"/>
                                        <p:tgtEl>
                                          <p:spTgt spid="91"/>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50"/>
                                        <p:tgtEl>
                                          <p:spTgt spid="14"/>
                                        </p:tgtEl>
                                      </p:cBhvr>
                                    </p:animEffect>
                                  </p:childTnLst>
                                </p:cTn>
                              </p:par>
                              <p:par>
                                <p:cTn id="19" presetID="0" presetClass="path" presetSubtype="0" accel="33000" decel="67000" fill="hold" grpId="0" nodeType="withEffect">
                                  <p:stCondLst>
                                    <p:cond delay="0"/>
                                  </p:stCondLst>
                                  <p:childTnLst>
                                    <p:animMotion origin="layout" path="M 1.04167E-6 -1.85185E-6 L 0.04401 0.05232 L 0.5 0.03727 " pathEditMode="relative" rAng="0" ptsTypes="AAA">
                                      <p:cBhvr>
                                        <p:cTn id="20" dur="1250" fill="hold"/>
                                        <p:tgtEl>
                                          <p:spTgt spid="15"/>
                                        </p:tgtEl>
                                        <p:attrNameLst>
                                          <p:attrName>ppt_x</p:attrName>
                                          <p:attrName>ppt_y</p:attrName>
                                        </p:attrNameLst>
                                      </p:cBhvr>
                                      <p:rCtr x="25000" y="2616"/>
                                    </p:animMotion>
                                  </p:childTnLst>
                                  <p:subTnLst>
                                    <p:set>
                                      <p:cBhvr override="childStyle">
                                        <p:cTn dur="1" fill="hold" display="0" masterRel="sameClick" afterEffect="1">
                                          <p:stCondLst>
                                            <p:cond evt="end" delay="0">
                                              <p:tn val="19"/>
                                            </p:cond>
                                          </p:stCondLst>
                                        </p:cTn>
                                        <p:tgtEl>
                                          <p:spTgt spid="15"/>
                                        </p:tgtEl>
                                        <p:attrNameLst>
                                          <p:attrName>style.visibility</p:attrName>
                                        </p:attrNameLst>
                                      </p:cBhvr>
                                      <p:to>
                                        <p:strVal val="hidden"/>
                                      </p:to>
                                    </p:set>
                                  </p:sub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25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fade">
                                      <p:cBhvr>
                                        <p:cTn id="27" dur="1000"/>
                                        <p:tgtEl>
                                          <p:spTgt spid="103"/>
                                        </p:tgtEl>
                                      </p:cBhvr>
                                    </p:animEffect>
                                    <p:anim calcmode="lin" valueType="num">
                                      <p:cBhvr>
                                        <p:cTn id="28" dur="1000" fill="hold"/>
                                        <p:tgtEl>
                                          <p:spTgt spid="103"/>
                                        </p:tgtEl>
                                        <p:attrNameLst>
                                          <p:attrName>ppt_x</p:attrName>
                                        </p:attrNameLst>
                                      </p:cBhvr>
                                      <p:tavLst>
                                        <p:tav tm="0">
                                          <p:val>
                                            <p:strVal val="#ppt_x"/>
                                          </p:val>
                                        </p:tav>
                                        <p:tav tm="100000">
                                          <p:val>
                                            <p:strVal val="#ppt_x"/>
                                          </p:val>
                                        </p:tav>
                                      </p:tavLst>
                                    </p:anim>
                                    <p:anim calcmode="lin" valueType="num">
                                      <p:cBhvr>
                                        <p:cTn id="29" dur="1000" fill="hold"/>
                                        <p:tgtEl>
                                          <p:spTgt spid="10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0" presetClass="path" presetSubtype="0" accel="31000" decel="69000" fill="hold" grpId="0" nodeType="afterEffect">
                                  <p:stCondLst>
                                    <p:cond delay="0"/>
                                  </p:stCondLst>
                                  <p:childTnLst>
                                    <p:animMotion origin="layout" path="M 3.54167E-6 -0.00023 C 0.06041 0.0581 0.18203 0.14791 0.18242 0.14375 C 0.18151 0.14653 0.45338 0.14514 0.45195 0.14398 C 0.45534 0.14467 0.53359 0.16319 0.575 0.16944 " pathEditMode="relative" rAng="0" ptsTypes="AAAA">
                                      <p:cBhvr>
                                        <p:cTn id="32" dur="1250" fill="hold"/>
                                        <p:tgtEl>
                                          <p:spTgt spid="69"/>
                                        </p:tgtEl>
                                        <p:attrNameLst>
                                          <p:attrName>ppt_x</p:attrName>
                                          <p:attrName>ppt_y</p:attrName>
                                        </p:attrNameLst>
                                      </p:cBhvr>
                                      <p:rCtr x="28750" y="8472"/>
                                    </p:animMotion>
                                  </p:childTnLst>
                                  <p:subTnLst>
                                    <p:set>
                                      <p:cBhvr override="childStyle">
                                        <p:cTn dur="1" fill="hold" display="0" masterRel="sameClick" afterEffect="1">
                                          <p:stCondLst>
                                            <p:cond evt="end" delay="0">
                                              <p:tn val="31"/>
                                            </p:cond>
                                          </p:stCondLst>
                                        </p:cTn>
                                        <p:tgtEl>
                                          <p:spTgt spid="69"/>
                                        </p:tgtEl>
                                        <p:attrNameLst>
                                          <p:attrName>style.visibility</p:attrName>
                                        </p:attrNameLst>
                                      </p:cBhvr>
                                      <p:to>
                                        <p:strVal val="hidden"/>
                                      </p:to>
                                    </p:set>
                                  </p:subTnLst>
                                </p:cTn>
                              </p:par>
                              <p:par>
                                <p:cTn id="33" presetID="0" presetClass="path" presetSubtype="0" accel="50000" decel="50000" fill="hold" grpId="0" nodeType="withEffect">
                                  <p:stCondLst>
                                    <p:cond delay="0"/>
                                  </p:stCondLst>
                                  <p:childTnLst>
                                    <p:animMotion origin="layout" path="M 4.58333E-6 -1.48148E-6 L 0.1802 -0.00185 L 0.45664 -1.48148E-6 L 0.63359 0.0338 " pathEditMode="relative" ptsTypes="AAAA">
                                      <p:cBhvr>
                                        <p:cTn id="34" dur="1250" fill="hold"/>
                                        <p:tgtEl>
                                          <p:spTgt spid="25"/>
                                        </p:tgtEl>
                                        <p:attrNameLst>
                                          <p:attrName>ppt_x</p:attrName>
                                          <p:attrName>ppt_y</p:attrName>
                                        </p:attrNameLst>
                                      </p:cBhvr>
                                    </p:animMotion>
                                  </p:childTnLst>
                                  <p:subTnLst>
                                    <p:set>
                                      <p:cBhvr override="childStyle">
                                        <p:cTn dur="1" fill="hold" display="0" masterRel="sameClick" afterEffect="1">
                                          <p:stCondLst>
                                            <p:cond evt="end" delay="0">
                                              <p:tn val="33"/>
                                            </p:cond>
                                          </p:stCondLst>
                                        </p:cTn>
                                        <p:tgtEl>
                                          <p:spTgt spid="25"/>
                                        </p:tgtEl>
                                        <p:attrNameLst>
                                          <p:attrName>style.visibility</p:attrName>
                                        </p:attrNameLst>
                                      </p:cBhvr>
                                      <p:to>
                                        <p:strVal val="hidden"/>
                                      </p:to>
                                    </p:set>
                                  </p:subTnLst>
                                </p:cTn>
                              </p:par>
                            </p:childTnLst>
                          </p:cTn>
                        </p:par>
                        <p:par>
                          <p:cTn id="35" fill="hold">
                            <p:stCondLst>
                              <p:cond delay="4750"/>
                            </p:stCondLst>
                            <p:childTnLst>
                              <p:par>
                                <p:cTn id="36" presetID="10" presetClass="entr" presetSubtype="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250"/>
                                        <p:tgtEl>
                                          <p:spTgt spid="18"/>
                                        </p:tgtEl>
                                      </p:cBhvr>
                                    </p:animEffect>
                                  </p:childTnLst>
                                </p:cTn>
                              </p:par>
                              <p:par>
                                <p:cTn id="39" presetID="10" presetClass="entr" presetSubtype="0" fill="hold" nodeType="withEffect">
                                  <p:stCondLst>
                                    <p:cond delay="0"/>
                                  </p:stCondLst>
                                  <p:childTnLst>
                                    <p:set>
                                      <p:cBhvr>
                                        <p:cTn id="40" dur="1" fill="hold">
                                          <p:stCondLst>
                                            <p:cond delay="0"/>
                                          </p:stCondLst>
                                        </p:cTn>
                                        <p:tgtEl>
                                          <p:spTgt spid="107"/>
                                        </p:tgtEl>
                                        <p:attrNameLst>
                                          <p:attrName>style.visibility</p:attrName>
                                        </p:attrNameLst>
                                      </p:cBhvr>
                                      <p:to>
                                        <p:strVal val="visible"/>
                                      </p:to>
                                    </p:set>
                                    <p:animEffect transition="in" filter="fade">
                                      <p:cBhvr>
                                        <p:cTn id="41" dur="250"/>
                                        <p:tgtEl>
                                          <p:spTgt spid="107"/>
                                        </p:tgtEl>
                                      </p:cBhvr>
                                    </p:animEffect>
                                  </p:childTnLst>
                                </p:cTn>
                              </p:par>
                              <p:par>
                                <p:cTn id="42" presetID="10" presetClass="entr" presetSubtype="0" fill="hold" grpId="1" nodeType="withEffect">
                                  <p:stCondLst>
                                    <p:cond delay="0"/>
                                  </p:stCondLst>
                                  <p:childTnLst>
                                    <p:set>
                                      <p:cBhvr>
                                        <p:cTn id="43" dur="1" fill="hold">
                                          <p:stCondLst>
                                            <p:cond delay="0"/>
                                          </p:stCondLst>
                                        </p:cTn>
                                        <p:tgtEl>
                                          <p:spTgt spid="68"/>
                                        </p:tgtEl>
                                        <p:attrNameLst>
                                          <p:attrName>style.visibility</p:attrName>
                                        </p:attrNameLst>
                                      </p:cBhvr>
                                      <p:to>
                                        <p:strVal val="visible"/>
                                      </p:to>
                                    </p:set>
                                    <p:animEffect transition="in" filter="fade">
                                      <p:cBhvr>
                                        <p:cTn id="44" dur="250"/>
                                        <p:tgtEl>
                                          <p:spTgt spid="68"/>
                                        </p:tgtEl>
                                      </p:cBhvr>
                                    </p:animEffect>
                                  </p:childTnLst>
                                </p:cTn>
                              </p:par>
                              <p:par>
                                <p:cTn id="45" presetID="0" presetClass="path" presetSubtype="0" accel="50000" decel="50000" fill="hold" grpId="0" nodeType="withEffect">
                                  <p:stCondLst>
                                    <p:cond delay="0"/>
                                  </p:stCondLst>
                                  <p:childTnLst>
                                    <p:animMotion origin="layout" path="M -1.04167E-6 4.07407E-6 L 0.46172 -0.17801 " pathEditMode="relative" rAng="0" ptsTypes="AA">
                                      <p:cBhvr>
                                        <p:cTn id="46" dur="1250" fill="hold"/>
                                        <p:tgtEl>
                                          <p:spTgt spid="68"/>
                                        </p:tgtEl>
                                        <p:attrNameLst>
                                          <p:attrName>ppt_x</p:attrName>
                                          <p:attrName>ppt_y</p:attrName>
                                        </p:attrNameLst>
                                      </p:cBhvr>
                                      <p:rCtr x="23086" y="-8912"/>
                                    </p:animMotion>
                                  </p:childTnLst>
                                  <p:subTnLst>
                                    <p:set>
                                      <p:cBhvr override="childStyle">
                                        <p:cTn dur="1" fill="hold" display="0" masterRel="sameClick" afterEffect="1">
                                          <p:stCondLst>
                                            <p:cond evt="end" delay="0">
                                              <p:tn val="45"/>
                                            </p:cond>
                                          </p:stCondLst>
                                        </p:cTn>
                                        <p:tgtEl>
                                          <p:spTgt spid="68"/>
                                        </p:tgtEl>
                                        <p:attrNameLst>
                                          <p:attrName>style.visibility</p:attrName>
                                        </p:attrNameLst>
                                      </p:cBhvr>
                                      <p:to>
                                        <p:strVal val="hidden"/>
                                      </p:to>
                                    </p:set>
                                  </p:subTnLst>
                                </p:cTn>
                              </p:par>
                            </p:childTnLst>
                          </p:cTn>
                        </p:par>
                        <p:par>
                          <p:cTn id="47" fill="hold">
                            <p:stCondLst>
                              <p:cond delay="6000"/>
                            </p:stCondLst>
                            <p:childTnLst>
                              <p:par>
                                <p:cTn id="48" presetID="10" presetClass="entr" presetSubtype="0" fill="hold" nodeType="afterEffect">
                                  <p:stCondLst>
                                    <p:cond delay="0"/>
                                  </p:stCondLst>
                                  <p:childTnLst>
                                    <p:set>
                                      <p:cBhvr>
                                        <p:cTn id="49" dur="1" fill="hold">
                                          <p:stCondLst>
                                            <p:cond delay="0"/>
                                          </p:stCondLst>
                                        </p:cTn>
                                        <p:tgtEl>
                                          <p:spTgt spid="106"/>
                                        </p:tgtEl>
                                        <p:attrNameLst>
                                          <p:attrName>style.visibility</p:attrName>
                                        </p:attrNameLst>
                                      </p:cBhvr>
                                      <p:to>
                                        <p:strVal val="visible"/>
                                      </p:to>
                                    </p:set>
                                    <p:animEffect transition="in" filter="fade">
                                      <p:cBhvr>
                                        <p:cTn id="50" dur="250"/>
                                        <p:tgtEl>
                                          <p:spTgt spid="106"/>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fade">
                                      <p:cBhvr>
                                        <p:cTn id="53" dur="1000"/>
                                        <p:tgtEl>
                                          <p:spTgt spid="102"/>
                                        </p:tgtEl>
                                      </p:cBhvr>
                                    </p:animEffect>
                                    <p:anim calcmode="lin" valueType="num">
                                      <p:cBhvr>
                                        <p:cTn id="54" dur="1000" fill="hold"/>
                                        <p:tgtEl>
                                          <p:spTgt spid="102"/>
                                        </p:tgtEl>
                                        <p:attrNameLst>
                                          <p:attrName>ppt_x</p:attrName>
                                        </p:attrNameLst>
                                      </p:cBhvr>
                                      <p:tavLst>
                                        <p:tav tm="0">
                                          <p:val>
                                            <p:strVal val="#ppt_x"/>
                                          </p:val>
                                        </p:tav>
                                        <p:tav tm="100000">
                                          <p:val>
                                            <p:strVal val="#ppt_x"/>
                                          </p:val>
                                        </p:tav>
                                      </p:tavLst>
                                    </p:anim>
                                    <p:anim calcmode="lin" valueType="num">
                                      <p:cBhvr>
                                        <p:cTn id="55" dur="1000" fill="hold"/>
                                        <p:tgtEl>
                                          <p:spTgt spid="102"/>
                                        </p:tgtEl>
                                        <p:attrNameLst>
                                          <p:attrName>ppt_y</p:attrName>
                                        </p:attrNameLst>
                                      </p:cBhvr>
                                      <p:tavLst>
                                        <p:tav tm="0">
                                          <p:val>
                                            <p:strVal val="#ppt_y+.1"/>
                                          </p:val>
                                        </p:tav>
                                        <p:tav tm="100000">
                                          <p:val>
                                            <p:strVal val="#ppt_y"/>
                                          </p:val>
                                        </p:tav>
                                      </p:tavLst>
                                    </p:anim>
                                  </p:childTnLst>
                                </p:cTn>
                              </p:par>
                              <p:par>
                                <p:cTn id="56" presetID="0" presetClass="path" presetSubtype="0" accel="50000" decel="50000" fill="hold" grpId="0" nodeType="withEffect">
                                  <p:stCondLst>
                                    <p:cond delay="0"/>
                                  </p:stCondLst>
                                  <p:childTnLst>
                                    <p:animMotion origin="layout" path="M 1.04167E-6 -0.00046 L 1.04167E-6 -0.00023 C 0.00521 0.01273 0.00078 0.0037 0.00625 0.01227 C 0.00742 0.01412 0.00976 0.01852 0.00976 0.01875 L 0.18555 0.15324 L 0.4526 -0.03935 C 0.49375 -0.03287 0.52878 -0.03588 0.57005 -0.02894 " pathEditMode="relative" rAng="0" ptsTypes="AAAAAAA">
                                      <p:cBhvr>
                                        <p:cTn id="57" dur="1250" fill="hold"/>
                                        <p:tgtEl>
                                          <p:spTgt spid="70"/>
                                        </p:tgtEl>
                                        <p:attrNameLst>
                                          <p:attrName>ppt_x</p:attrName>
                                          <p:attrName>ppt_y</p:attrName>
                                        </p:attrNameLst>
                                      </p:cBhvr>
                                      <p:rCtr x="28503" y="5741"/>
                                    </p:animMotion>
                                  </p:childTnLst>
                                </p:cTn>
                              </p:par>
                              <p:par>
                                <p:cTn id="58" presetID="0" presetClass="path" presetSubtype="0" accel="36000" decel="64000" fill="hold" grpId="0" nodeType="withEffect">
                                  <p:stCondLst>
                                    <p:cond delay="0"/>
                                  </p:stCondLst>
                                  <p:childTnLst>
                                    <p:animMotion origin="layout" path="M 3.54167E-6 7.40741E-7 C 3.54167E-6 0.00023 0.0056 -0.00162 0.0056 -0.00139 C 0.0164 -0.00324 0.01901 0.01296 0.02018 0.00046 C 0.02083 -0.01204 0.01172 0.02153 0.02487 0.01921 C 0.02682 0.01898 0.02487 0.02407 0.02708 0.02292 C 0.04765 0.01643 0.00937 0.00671 0.0306 0.00231 C 0.05208 -0.01273 0.09674 0.01782 0.14401 0.01273 C 0.1483 0.01273 0.17643 0.01829 0.1845 0.00741 C 0.19192 -0.0037 0.18346 0.00347 0.18945 0.00347 C 0.19323 0.00718 0.63411 -0.17245 0.63672 -0.16875 " pathEditMode="relative" rAng="0" ptsTypes="AAAAAAAAAA">
                                      <p:cBhvr>
                                        <p:cTn id="59" dur="1250" fill="hold"/>
                                        <p:tgtEl>
                                          <p:spTgt spid="63"/>
                                        </p:tgtEl>
                                        <p:attrNameLst>
                                          <p:attrName>ppt_x</p:attrName>
                                          <p:attrName>ppt_y</p:attrName>
                                        </p:attrNameLst>
                                      </p:cBhvr>
                                      <p:rCtr x="31836" y="-7292"/>
                                    </p:animMotion>
                                  </p:childTnLst>
                                  <p:subTnLst>
                                    <p:set>
                                      <p:cBhvr override="childStyle">
                                        <p:cTn dur="1" fill="hold" display="0" masterRel="sameClick" afterEffect="1">
                                          <p:stCondLst>
                                            <p:cond evt="end" delay="0">
                                              <p:tn val="58"/>
                                            </p:cond>
                                          </p:stCondLst>
                                        </p:cTn>
                                        <p:tgtEl>
                                          <p:spTgt spid="63"/>
                                        </p:tgtEl>
                                        <p:attrNameLst>
                                          <p:attrName>style.visibility</p:attrName>
                                        </p:attrNameLst>
                                      </p:cBhvr>
                                      <p:to>
                                        <p:strVal val="hidden"/>
                                      </p:to>
                                    </p:set>
                                  </p:subTnLst>
                                </p:cTn>
                              </p:par>
                            </p:childTnLst>
                          </p:cTn>
                        </p:par>
                        <p:par>
                          <p:cTn id="60" fill="hold">
                            <p:stCondLst>
                              <p:cond delay="7250"/>
                            </p:stCondLst>
                            <p:childTnLst>
                              <p:par>
                                <p:cTn id="61" presetID="10" presetClass="entr" presetSubtype="0" fill="hold" nodeType="afterEffect">
                                  <p:stCondLst>
                                    <p:cond delay="0"/>
                                  </p:stCondLst>
                                  <p:childTnLst>
                                    <p:set>
                                      <p:cBhvr>
                                        <p:cTn id="62" dur="1" fill="hold">
                                          <p:stCondLst>
                                            <p:cond delay="0"/>
                                          </p:stCondLst>
                                        </p:cTn>
                                        <p:tgtEl>
                                          <p:spTgt spid="95"/>
                                        </p:tgtEl>
                                        <p:attrNameLst>
                                          <p:attrName>style.visibility</p:attrName>
                                        </p:attrNameLst>
                                      </p:cBhvr>
                                      <p:to>
                                        <p:strVal val="visible"/>
                                      </p:to>
                                    </p:set>
                                    <p:animEffect transition="in" filter="fade">
                                      <p:cBhvr>
                                        <p:cTn id="63" dur="250"/>
                                        <p:tgtEl>
                                          <p:spTgt spid="95"/>
                                        </p:tgtEl>
                                      </p:cBhvr>
                                    </p:animEffect>
                                  </p:childTnLst>
                                </p:cTn>
                              </p:par>
                              <p:par>
                                <p:cTn id="64" presetID="10" presetClass="entr" presetSubtype="0" fill="hold" nodeType="with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fade">
                                      <p:cBhvr>
                                        <p:cTn id="66" dur="250"/>
                                        <p:tgtEl>
                                          <p:spTgt spid="108"/>
                                        </p:tgtEl>
                                      </p:cBhvr>
                                    </p:animEffect>
                                  </p:childTnLst>
                                </p:cTn>
                              </p:par>
                              <p:par>
                                <p:cTn id="67" presetID="0" presetClass="path" presetSubtype="0" accel="33000" decel="67000" fill="hold" grpId="0" nodeType="withEffect">
                                  <p:stCondLst>
                                    <p:cond delay="0"/>
                                  </p:stCondLst>
                                  <p:childTnLst>
                                    <p:animMotion origin="layout" path="M 6.25E-7 -1.85185E-6 C 0.00299 0.00046 -0.03086 -0.04097 0.03112 0.0331 C 0.0345 0.03334 0.47057 -0.37361 0.47409 -0.37384 " pathEditMode="relative" rAng="0" ptsTypes="AAA">
                                      <p:cBhvr>
                                        <p:cTn id="68" dur="1250" fill="hold"/>
                                        <p:tgtEl>
                                          <p:spTgt spid="110"/>
                                        </p:tgtEl>
                                        <p:attrNameLst>
                                          <p:attrName>ppt_x</p:attrName>
                                          <p:attrName>ppt_y</p:attrName>
                                        </p:attrNameLst>
                                      </p:cBhvr>
                                      <p:rCtr x="23372" y="-17037"/>
                                    </p:animMotion>
                                  </p:childTnLst>
                                  <p:subTnLst>
                                    <p:set>
                                      <p:cBhvr override="childStyle">
                                        <p:cTn dur="1" fill="hold" display="0" masterRel="sameClick" afterEffect="1">
                                          <p:stCondLst>
                                            <p:cond evt="end" delay="0">
                                              <p:tn val="67"/>
                                            </p:cond>
                                          </p:stCondLst>
                                        </p:cTn>
                                        <p:tgtEl>
                                          <p:spTgt spid="110"/>
                                        </p:tgtEl>
                                        <p:attrNameLst>
                                          <p:attrName>style.visibility</p:attrName>
                                        </p:attrNameLst>
                                      </p:cBhvr>
                                      <p:to>
                                        <p:strVal val="hidden"/>
                                      </p:to>
                                    </p:set>
                                  </p:subTnLst>
                                </p:cTn>
                              </p:par>
                            </p:childTnLst>
                          </p:cTn>
                        </p:par>
                        <p:par>
                          <p:cTn id="69" fill="hold">
                            <p:stCondLst>
                              <p:cond delay="8500"/>
                            </p:stCondLst>
                            <p:childTnLst>
                              <p:par>
                                <p:cTn id="70" presetID="10" presetClass="entr" presetSubtype="0" fill="hold" nodeType="afterEffect">
                                  <p:stCondLst>
                                    <p:cond delay="0"/>
                                  </p:stCondLst>
                                  <p:childTnLst>
                                    <p:set>
                                      <p:cBhvr>
                                        <p:cTn id="71" dur="1" fill="hold">
                                          <p:stCondLst>
                                            <p:cond delay="0"/>
                                          </p:stCondLst>
                                        </p:cTn>
                                        <p:tgtEl>
                                          <p:spTgt spid="109"/>
                                        </p:tgtEl>
                                        <p:attrNameLst>
                                          <p:attrName>style.visibility</p:attrName>
                                        </p:attrNameLst>
                                      </p:cBhvr>
                                      <p:to>
                                        <p:strVal val="visible"/>
                                      </p:to>
                                    </p:set>
                                    <p:animEffect transition="in" filter="fade">
                                      <p:cBhvr>
                                        <p:cTn id="72" dur="250"/>
                                        <p:tgtEl>
                                          <p:spTgt spid="109"/>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Effect transition="in" filter="fade">
                                      <p:cBhvr>
                                        <p:cTn id="75" dur="1000"/>
                                        <p:tgtEl>
                                          <p:spTgt spid="101"/>
                                        </p:tgtEl>
                                      </p:cBhvr>
                                    </p:animEffect>
                                    <p:anim calcmode="lin" valueType="num">
                                      <p:cBhvr>
                                        <p:cTn id="76" dur="1000" fill="hold"/>
                                        <p:tgtEl>
                                          <p:spTgt spid="101"/>
                                        </p:tgtEl>
                                        <p:attrNameLst>
                                          <p:attrName>ppt_x</p:attrName>
                                        </p:attrNameLst>
                                      </p:cBhvr>
                                      <p:tavLst>
                                        <p:tav tm="0">
                                          <p:val>
                                            <p:strVal val="#ppt_x"/>
                                          </p:val>
                                        </p:tav>
                                        <p:tav tm="100000">
                                          <p:val>
                                            <p:strVal val="#ppt_x"/>
                                          </p:val>
                                        </p:tav>
                                      </p:tavLst>
                                    </p:anim>
                                    <p:anim calcmode="lin" valueType="num">
                                      <p:cBhvr>
                                        <p:cTn id="77"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8" grpId="0" animBg="1"/>
      <p:bldP spid="68" grpId="1" animBg="1"/>
      <p:bldP spid="69" grpId="0" animBg="1"/>
      <p:bldP spid="70" grpId="0" animBg="1"/>
      <p:bldP spid="101" grpId="0" animBg="1"/>
      <p:bldP spid="102" grpId="0" animBg="1"/>
      <p:bldP spid="98" grpId="0" animBg="1"/>
      <p:bldP spid="13" grpId="0" animBg="1"/>
      <p:bldP spid="15" grpId="0" animBg="1"/>
      <p:bldP spid="103" grpId="0" animBg="1"/>
      <p:bldP spid="110"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B8AEF03-B2C8-40EF-9F45-73683052638D}"/>
              </a:ext>
            </a:extLst>
          </p:cNvPr>
          <p:cNvPicPr/>
          <p:nvPr/>
        </p:nvPicPr>
        <p:blipFill rotWithShape="1">
          <a:blip r:embed="rId3"/>
          <a:srcRect t="6540"/>
          <a:stretch/>
        </p:blipFill>
        <p:spPr>
          <a:xfrm>
            <a:off x="206857" y="1588769"/>
            <a:ext cx="5068717" cy="4310039"/>
          </a:xfrm>
          <a:prstGeom prst="rect">
            <a:avLst/>
          </a:prstGeom>
          <a:ln>
            <a:solidFill>
              <a:schemeClr val="bg1">
                <a:lumMod val="50000"/>
              </a:schemeClr>
            </a:solidFill>
          </a:ln>
        </p:spPr>
      </p:pic>
      <p:sp>
        <p:nvSpPr>
          <p:cNvPr id="2" name="Title 1">
            <a:extLst>
              <a:ext uri="{FF2B5EF4-FFF2-40B4-BE49-F238E27FC236}">
                <a16:creationId xmlns:a16="http://schemas.microsoft.com/office/drawing/2014/main" id="{818415A8-8A0E-4679-81C2-1401546F5F68}"/>
              </a:ext>
            </a:extLst>
          </p:cNvPr>
          <p:cNvSpPr>
            <a:spLocks noGrp="1"/>
          </p:cNvSpPr>
          <p:nvPr>
            <p:ph type="title"/>
          </p:nvPr>
        </p:nvSpPr>
        <p:spPr/>
        <p:txBody>
          <a:bodyPr/>
          <a:lstStyle/>
          <a:p>
            <a:r>
              <a:rPr lang="en-US" dirty="0">
                <a:solidFill>
                  <a:schemeClr val="tx1"/>
                </a:solidFill>
                <a:latin typeface="Avenir LT Std 65 Medium" panose="020B0603020203020204" pitchFamily="34" charset="0"/>
              </a:rPr>
              <a:t>rest</a:t>
            </a:r>
            <a:r>
              <a:rPr lang="en-US" dirty="0">
                <a:solidFill>
                  <a:schemeClr val="accent1"/>
                </a:solidFill>
                <a:latin typeface="Avenir LT Std 65 Medium" panose="020B0603020203020204" pitchFamily="34" charset="0"/>
              </a:rPr>
              <a:t>o</a:t>
            </a:r>
            <a:r>
              <a:rPr lang="en-US" dirty="0">
                <a:solidFill>
                  <a:schemeClr val="tx1"/>
                </a:solidFill>
                <a:latin typeface="Avenir LT Std 65 Medium" panose="020B0603020203020204" pitchFamily="34" charset="0"/>
              </a:rPr>
              <a:t>r</a:t>
            </a:r>
            <a:r>
              <a:rPr lang="en-US" dirty="0">
                <a:solidFill>
                  <a:schemeClr val="accent1"/>
                </a:solidFill>
                <a:latin typeface="Avenir LT Std 65 Medium" panose="020B0603020203020204" pitchFamily="34" charset="0"/>
              </a:rPr>
              <a:t>Vault</a:t>
            </a:r>
            <a:r>
              <a:rPr lang="en-US" dirty="0"/>
              <a:t> FSW and Policy Manager </a:t>
            </a:r>
          </a:p>
        </p:txBody>
      </p:sp>
      <p:pic>
        <p:nvPicPr>
          <p:cNvPr id="23" name="Picture 22">
            <a:extLst>
              <a:ext uri="{FF2B5EF4-FFF2-40B4-BE49-F238E27FC236}">
                <a16:creationId xmlns:a16="http://schemas.microsoft.com/office/drawing/2014/main" id="{FAA627F1-8829-4582-ABAD-E2921022A1D8}"/>
              </a:ext>
            </a:extLst>
          </p:cNvPr>
          <p:cNvPicPr>
            <a:picLocks noChangeAspect="1"/>
          </p:cNvPicPr>
          <p:nvPr/>
        </p:nvPicPr>
        <p:blipFill rotWithShape="1">
          <a:blip r:embed="rId4">
            <a:extLst>
              <a:ext uri="{28A0092B-C50C-407E-A947-70E740481C1C}">
                <a14:useLocalDpi xmlns:a14="http://schemas.microsoft.com/office/drawing/2010/main" val="0"/>
              </a:ext>
            </a:extLst>
          </a:blip>
          <a:srcRect t="8398"/>
          <a:stretch/>
        </p:blipFill>
        <p:spPr>
          <a:xfrm>
            <a:off x="3768798" y="1954529"/>
            <a:ext cx="4654403" cy="2482335"/>
          </a:xfrm>
          <a:prstGeom prst="rect">
            <a:avLst/>
          </a:prstGeom>
        </p:spPr>
      </p:pic>
      <p:pic>
        <p:nvPicPr>
          <p:cNvPr id="24" name="Picture 23">
            <a:extLst>
              <a:ext uri="{FF2B5EF4-FFF2-40B4-BE49-F238E27FC236}">
                <a16:creationId xmlns:a16="http://schemas.microsoft.com/office/drawing/2014/main" id="{7320F28F-06FB-4FAD-9B86-D1504F282EF2}"/>
              </a:ext>
            </a:extLst>
          </p:cNvPr>
          <p:cNvPicPr/>
          <p:nvPr/>
        </p:nvPicPr>
        <p:blipFill rotWithShape="1">
          <a:blip r:embed="rId5"/>
          <a:srcRect t="2901"/>
          <a:stretch/>
        </p:blipFill>
        <p:spPr>
          <a:xfrm>
            <a:off x="8749928" y="1420905"/>
            <a:ext cx="3258096" cy="4477905"/>
          </a:xfrm>
          <a:prstGeom prst="rect">
            <a:avLst/>
          </a:prstGeom>
          <a:ln>
            <a:solidFill>
              <a:schemeClr val="tx1">
                <a:lumMod val="50000"/>
                <a:lumOff val="50000"/>
              </a:schemeClr>
            </a:solidFill>
          </a:ln>
        </p:spPr>
      </p:pic>
      <p:grpSp>
        <p:nvGrpSpPr>
          <p:cNvPr id="20" name="Group 19">
            <a:extLst>
              <a:ext uri="{FF2B5EF4-FFF2-40B4-BE49-F238E27FC236}">
                <a16:creationId xmlns:a16="http://schemas.microsoft.com/office/drawing/2014/main" id="{5EE15786-FDC7-40FF-AAA4-35B5C2345279}"/>
              </a:ext>
            </a:extLst>
          </p:cNvPr>
          <p:cNvGrpSpPr/>
          <p:nvPr/>
        </p:nvGrpSpPr>
        <p:grpSpPr>
          <a:xfrm>
            <a:off x="5509260" y="2729488"/>
            <a:ext cx="3728389" cy="3102165"/>
            <a:chOff x="7978140" y="1219200"/>
            <a:chExt cx="3924300" cy="3265170"/>
          </a:xfrm>
        </p:grpSpPr>
        <p:pic>
          <p:nvPicPr>
            <p:cNvPr id="18" name="Picture 17">
              <a:extLst>
                <a:ext uri="{FF2B5EF4-FFF2-40B4-BE49-F238E27FC236}">
                  <a16:creationId xmlns:a16="http://schemas.microsoft.com/office/drawing/2014/main" id="{E5477D81-6263-43B2-8329-4CE23682A8E7}"/>
                </a:ext>
              </a:extLst>
            </p:cNvPr>
            <p:cNvPicPr/>
            <p:nvPr/>
          </p:nvPicPr>
          <p:blipFill rotWithShape="1">
            <a:blip r:embed="rId6"/>
            <a:srcRect b="35517"/>
            <a:stretch/>
          </p:blipFill>
          <p:spPr>
            <a:xfrm>
              <a:off x="7978140" y="1219200"/>
              <a:ext cx="3924300" cy="2849880"/>
            </a:xfrm>
            <a:prstGeom prst="rect">
              <a:avLst/>
            </a:prstGeom>
          </p:spPr>
        </p:pic>
        <p:pic>
          <p:nvPicPr>
            <p:cNvPr id="19" name="Picture 18">
              <a:extLst>
                <a:ext uri="{FF2B5EF4-FFF2-40B4-BE49-F238E27FC236}">
                  <a16:creationId xmlns:a16="http://schemas.microsoft.com/office/drawing/2014/main" id="{F81337E6-273A-4702-8319-194F06D2E7A9}"/>
                </a:ext>
              </a:extLst>
            </p:cNvPr>
            <p:cNvPicPr/>
            <p:nvPr/>
          </p:nvPicPr>
          <p:blipFill rotWithShape="1">
            <a:blip r:embed="rId6"/>
            <a:srcRect t="90603"/>
            <a:stretch/>
          </p:blipFill>
          <p:spPr>
            <a:xfrm>
              <a:off x="7978140" y="4069080"/>
              <a:ext cx="3924300" cy="415290"/>
            </a:xfrm>
            <a:prstGeom prst="rect">
              <a:avLst/>
            </a:prstGeom>
          </p:spPr>
        </p:pic>
      </p:grpSp>
    </p:spTree>
    <p:extLst>
      <p:ext uri="{BB962C8B-B14F-4D97-AF65-F5344CB8AC3E}">
        <p14:creationId xmlns:p14="http://schemas.microsoft.com/office/powerpoint/2010/main" val="1652732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6217" y="114870"/>
            <a:ext cx="10515600" cy="849117"/>
          </a:xfrm>
        </p:spPr>
        <p:txBody>
          <a:bodyPr>
            <a:noAutofit/>
          </a:bodyPr>
          <a:lstStyle/>
          <a:p>
            <a:r>
              <a:rPr lang="en-US" sz="3600" dirty="0">
                <a:latin typeface="Avenir LT Std 65 Medium" panose="020B0603020203020204" pitchFamily="34" charset="0"/>
              </a:rPr>
              <a:t>Prem to Cloud Template</a:t>
            </a:r>
          </a:p>
        </p:txBody>
      </p:sp>
      <p:sp>
        <p:nvSpPr>
          <p:cNvPr id="105" name="Rounded Rectangle 40">
            <a:extLst>
              <a:ext uri="{FF2B5EF4-FFF2-40B4-BE49-F238E27FC236}">
                <a16:creationId xmlns:a16="http://schemas.microsoft.com/office/drawing/2014/main" id="{8E2B205C-B2D1-47CD-8D7D-42EDA8493208}"/>
              </a:ext>
            </a:extLst>
          </p:cNvPr>
          <p:cNvSpPr/>
          <p:nvPr/>
        </p:nvSpPr>
        <p:spPr>
          <a:xfrm>
            <a:off x="138546" y="1126698"/>
            <a:ext cx="3872562" cy="4680804"/>
          </a:xfrm>
          <a:prstGeom prst="roundRect">
            <a:avLst>
              <a:gd name="adj" fmla="val 5245"/>
            </a:avLst>
          </a:prstGeom>
          <a:no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40">
            <a:extLst>
              <a:ext uri="{FF2B5EF4-FFF2-40B4-BE49-F238E27FC236}">
                <a16:creationId xmlns:a16="http://schemas.microsoft.com/office/drawing/2014/main" id="{8E2B205C-B2D1-47CD-8D7D-42EDA8493208}"/>
              </a:ext>
            </a:extLst>
          </p:cNvPr>
          <p:cNvSpPr/>
          <p:nvPr/>
        </p:nvSpPr>
        <p:spPr>
          <a:xfrm>
            <a:off x="7265876" y="1126697"/>
            <a:ext cx="4815852" cy="4680805"/>
          </a:xfrm>
          <a:prstGeom prst="roundRect">
            <a:avLst>
              <a:gd name="adj" fmla="val 5245"/>
            </a:avLst>
          </a:prstGeom>
          <a:no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nvSpPr>
        <p:spPr>
          <a:xfrm>
            <a:off x="4101360" y="4309153"/>
            <a:ext cx="1761124" cy="1498349"/>
          </a:xfrm>
          <a:prstGeom prst="roundRect">
            <a:avLst/>
          </a:prstGeom>
          <a:noFill/>
          <a:ln w="28575">
            <a:solidFill>
              <a:srgbClr val="DBDBDB">
                <a:alpha val="50196"/>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a:off x="4119388" y="1131771"/>
            <a:ext cx="1761124" cy="1517489"/>
          </a:xfrm>
          <a:prstGeom prst="roundRect">
            <a:avLst/>
          </a:prstGeom>
          <a:noFill/>
          <a:ln w="28575">
            <a:solidFill>
              <a:srgbClr val="DBDBDB">
                <a:alpha val="50196"/>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a:off x="5978799" y="1126697"/>
            <a:ext cx="1172278" cy="4680805"/>
          </a:xfrm>
          <a:prstGeom prst="roundRect">
            <a:avLst/>
          </a:prstGeom>
          <a:noFill/>
          <a:ln w="28575">
            <a:solidFill>
              <a:srgbClr val="DBDBDB">
                <a:alpha val="50196"/>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a:off x="4119388" y="2720462"/>
            <a:ext cx="1761124" cy="1517489"/>
          </a:xfrm>
          <a:prstGeom prst="roundRect">
            <a:avLst/>
          </a:prstGeom>
          <a:noFill/>
          <a:ln w="28575">
            <a:solidFill>
              <a:srgbClr val="DBDBDB">
                <a:alpha val="50196"/>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4583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9560" y="209678"/>
            <a:ext cx="10515600" cy="717832"/>
          </a:xfrm>
        </p:spPr>
        <p:txBody>
          <a:bodyPr/>
          <a:lstStyle/>
          <a:p>
            <a:r>
              <a:rPr lang="en-US" dirty="0">
                <a:latin typeface="Avenir LT 65 Medium" panose="02000603020000020003" pitchFamily="2" charset="0"/>
              </a:rPr>
              <a:t>Icons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7" y="1593542"/>
            <a:ext cx="1089660" cy="70104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4950" y="1593542"/>
            <a:ext cx="1066800" cy="7010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8636" y="1605963"/>
            <a:ext cx="1036320" cy="67818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3841" y="1610097"/>
            <a:ext cx="1059180" cy="670560"/>
          </a:xfrm>
          <a:prstGeom prst="rect">
            <a:avLst/>
          </a:prstGeom>
        </p:spPr>
      </p:pic>
      <p:sp>
        <p:nvSpPr>
          <p:cNvPr id="8" name="TextBox 7"/>
          <p:cNvSpPr txBox="1"/>
          <p:nvPr/>
        </p:nvSpPr>
        <p:spPr>
          <a:xfrm>
            <a:off x="435008" y="1247231"/>
            <a:ext cx="1406154" cy="276999"/>
          </a:xfrm>
          <a:prstGeom prst="rect">
            <a:avLst/>
          </a:prstGeom>
          <a:noFill/>
        </p:spPr>
        <p:txBody>
          <a:bodyPr wrap="none" rtlCol="0">
            <a:spAutoFit/>
          </a:bodyPr>
          <a:lstStyle/>
          <a:p>
            <a:r>
              <a:rPr lang="en-US" sz="1200" dirty="0">
                <a:latin typeface="Avenir LT 65 Medium" panose="02000603020000020003" pitchFamily="2" charset="0"/>
              </a:rPr>
              <a:t>Clouds (size 80%)</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3787" y="2961384"/>
            <a:ext cx="588645" cy="725805"/>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7053" y="2961384"/>
            <a:ext cx="588645" cy="725805"/>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24581" y="2961384"/>
            <a:ext cx="588645" cy="725805"/>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05974" y="2961384"/>
            <a:ext cx="588645" cy="725805"/>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82341" y="2961384"/>
            <a:ext cx="588645" cy="725805"/>
          </a:xfrm>
          <a:prstGeom prst="rect">
            <a:avLst/>
          </a:prstGeom>
        </p:spPr>
      </p:pic>
      <p:sp>
        <p:nvSpPr>
          <p:cNvPr id="19" name="TextBox 18"/>
          <p:cNvSpPr txBox="1"/>
          <p:nvPr/>
        </p:nvSpPr>
        <p:spPr>
          <a:xfrm>
            <a:off x="276720" y="2573044"/>
            <a:ext cx="1483327" cy="400110"/>
          </a:xfrm>
          <a:prstGeom prst="rect">
            <a:avLst/>
          </a:prstGeom>
          <a:noFill/>
        </p:spPr>
        <p:txBody>
          <a:bodyPr wrap="square" rtlCol="0">
            <a:spAutoFit/>
          </a:bodyPr>
          <a:lstStyle/>
          <a:p>
            <a:r>
              <a:rPr lang="en-US" sz="1000" dirty="0">
                <a:latin typeface="Avenir LT 65 Medium" panose="02000603020000020003" pitchFamily="2" charset="0"/>
              </a:rPr>
              <a:t>Empty Storage Disk (size 60%)</a:t>
            </a:r>
          </a:p>
        </p:txBody>
      </p:sp>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90747" y="2961384"/>
            <a:ext cx="588645" cy="725805"/>
          </a:xfrm>
          <a:prstGeom prst="rect">
            <a:avLst/>
          </a:prstGeom>
        </p:spPr>
      </p:pic>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05595" y="2961384"/>
            <a:ext cx="588645" cy="725805"/>
          </a:xfrm>
          <a:prstGeom prst="rect">
            <a:avLst/>
          </a:prstGeom>
        </p:spPr>
      </p:pic>
      <p:pic>
        <p:nvPicPr>
          <p:cNvPr id="17" name="Picture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90988" y="2961384"/>
            <a:ext cx="588645" cy="725805"/>
          </a:xfrm>
          <a:prstGeom prst="rect">
            <a:avLst/>
          </a:prstGeom>
        </p:spPr>
      </p:pic>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88886" y="2961384"/>
            <a:ext cx="588645" cy="725805"/>
          </a:xfrm>
          <a:prstGeom prst="rect">
            <a:avLst/>
          </a:prstGeom>
        </p:spPr>
      </p:pic>
      <p:sp>
        <p:nvSpPr>
          <p:cNvPr id="20" name="TextBox 19"/>
          <p:cNvSpPr txBox="1"/>
          <p:nvPr/>
        </p:nvSpPr>
        <p:spPr>
          <a:xfrm>
            <a:off x="1598075" y="2565350"/>
            <a:ext cx="2012177" cy="415498"/>
          </a:xfrm>
          <a:prstGeom prst="rect">
            <a:avLst/>
          </a:prstGeom>
          <a:noFill/>
        </p:spPr>
        <p:txBody>
          <a:bodyPr wrap="square" rtlCol="0">
            <a:spAutoFit/>
          </a:bodyPr>
          <a:lstStyle/>
          <a:p>
            <a:r>
              <a:rPr lang="en-US" sz="1050" dirty="0">
                <a:latin typeface="Avenir LT 65 Medium" panose="02000603020000020003" pitchFamily="2" charset="0"/>
              </a:rPr>
              <a:t>Data Storage Disks</a:t>
            </a:r>
          </a:p>
          <a:p>
            <a:r>
              <a:rPr lang="en-US" sz="1050" dirty="0">
                <a:latin typeface="Avenir LT 65 Medium" panose="02000603020000020003" pitchFamily="2" charset="0"/>
              </a:rPr>
              <a:t> (size 60%)</a:t>
            </a:r>
          </a:p>
        </p:txBody>
      </p:sp>
      <p:grpSp>
        <p:nvGrpSpPr>
          <p:cNvPr id="74" name="Group 73"/>
          <p:cNvGrpSpPr/>
          <p:nvPr/>
        </p:nvGrpSpPr>
        <p:grpSpPr>
          <a:xfrm>
            <a:off x="8020731" y="1571427"/>
            <a:ext cx="2918697" cy="634594"/>
            <a:chOff x="-2215869" y="3138058"/>
            <a:chExt cx="2918697" cy="634594"/>
          </a:xfrm>
        </p:grpSpPr>
        <p:pic>
          <p:nvPicPr>
            <p:cNvPr id="75" name="Picture 7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20202" y="3139125"/>
              <a:ext cx="922020" cy="632460"/>
            </a:xfrm>
            <a:prstGeom prst="rect">
              <a:avLst/>
            </a:prstGeom>
          </p:spPr>
        </p:pic>
        <p:pic>
          <p:nvPicPr>
            <p:cNvPr id="76" name="Picture 7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15869" y="3138058"/>
              <a:ext cx="925131" cy="634594"/>
            </a:xfrm>
            <a:prstGeom prst="rect">
              <a:avLst/>
            </a:prstGeom>
          </p:spPr>
        </p:pic>
        <p:pic>
          <p:nvPicPr>
            <p:cNvPr id="77" name="Picture 7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19192" y="3139125"/>
              <a:ext cx="922020" cy="632460"/>
            </a:xfrm>
            <a:prstGeom prst="rect">
              <a:avLst/>
            </a:prstGeom>
          </p:spPr>
        </p:pic>
      </p:grpSp>
      <p:sp>
        <p:nvSpPr>
          <p:cNvPr id="21" name="TextBox 20"/>
          <p:cNvSpPr txBox="1"/>
          <p:nvPr/>
        </p:nvSpPr>
        <p:spPr>
          <a:xfrm>
            <a:off x="4092748" y="2565350"/>
            <a:ext cx="2410481" cy="415498"/>
          </a:xfrm>
          <a:prstGeom prst="rect">
            <a:avLst/>
          </a:prstGeom>
          <a:noFill/>
        </p:spPr>
        <p:txBody>
          <a:bodyPr wrap="square" rtlCol="0">
            <a:spAutoFit/>
          </a:bodyPr>
          <a:lstStyle/>
          <a:p>
            <a:r>
              <a:rPr lang="en-US" sz="1050" dirty="0">
                <a:latin typeface="Avenir LT 65 Medium" panose="02000603020000020003" pitchFamily="2" charset="0"/>
              </a:rPr>
              <a:t>VDFs and Data Base Storage Disks</a:t>
            </a:r>
          </a:p>
          <a:p>
            <a:r>
              <a:rPr lang="en-US" sz="1050" dirty="0">
                <a:latin typeface="Avenir LT 65 Medium" panose="02000603020000020003" pitchFamily="2" charset="0"/>
              </a:rPr>
              <a:t> (size 60%)</a:t>
            </a:r>
          </a:p>
        </p:txBody>
      </p:sp>
      <p:sp>
        <p:nvSpPr>
          <p:cNvPr id="22" name="TextBox 21"/>
          <p:cNvSpPr txBox="1"/>
          <p:nvPr/>
        </p:nvSpPr>
        <p:spPr>
          <a:xfrm>
            <a:off x="244351" y="3823554"/>
            <a:ext cx="2953251" cy="261610"/>
          </a:xfrm>
          <a:prstGeom prst="rect">
            <a:avLst/>
          </a:prstGeom>
          <a:noFill/>
        </p:spPr>
        <p:txBody>
          <a:bodyPr wrap="square" rtlCol="0">
            <a:spAutoFit/>
          </a:bodyPr>
          <a:lstStyle/>
          <a:p>
            <a:r>
              <a:rPr lang="en-US" sz="1050" dirty="0">
                <a:latin typeface="Avenir LT 65 Medium" panose="02000603020000020003" pitchFamily="2" charset="0"/>
              </a:rPr>
              <a:t>VDFs, Data Base and Data Storage Disks</a:t>
            </a:r>
          </a:p>
        </p:txBody>
      </p:sp>
      <p:sp>
        <p:nvSpPr>
          <p:cNvPr id="26" name="TextBox 25"/>
          <p:cNvSpPr txBox="1"/>
          <p:nvPr/>
        </p:nvSpPr>
        <p:spPr>
          <a:xfrm>
            <a:off x="8059825" y="1246752"/>
            <a:ext cx="633507" cy="276999"/>
          </a:xfrm>
          <a:prstGeom prst="rect">
            <a:avLst/>
          </a:prstGeom>
          <a:noFill/>
        </p:spPr>
        <p:txBody>
          <a:bodyPr wrap="none" rtlCol="0">
            <a:spAutoFit/>
          </a:bodyPr>
          <a:lstStyle/>
          <a:p>
            <a:r>
              <a:rPr lang="en-US" sz="1200" dirty="0">
                <a:latin typeface="Avenir LT 65 Medium" panose="02000603020000020003" pitchFamily="2" charset="0"/>
              </a:rPr>
              <a:t>User 1</a:t>
            </a:r>
          </a:p>
        </p:txBody>
      </p:sp>
      <p:sp>
        <p:nvSpPr>
          <p:cNvPr id="27" name="TextBox 26"/>
          <p:cNvSpPr txBox="1"/>
          <p:nvPr/>
        </p:nvSpPr>
        <p:spPr>
          <a:xfrm>
            <a:off x="11256965" y="1246752"/>
            <a:ext cx="633507" cy="276999"/>
          </a:xfrm>
          <a:prstGeom prst="rect">
            <a:avLst/>
          </a:prstGeom>
          <a:noFill/>
        </p:spPr>
        <p:txBody>
          <a:bodyPr wrap="none" rtlCol="0">
            <a:spAutoFit/>
          </a:bodyPr>
          <a:lstStyle/>
          <a:p>
            <a:r>
              <a:rPr lang="en-US" sz="1200" dirty="0">
                <a:latin typeface="Avenir LT 65 Medium" panose="02000603020000020003" pitchFamily="2" charset="0"/>
              </a:rPr>
              <a:t>User 2</a:t>
            </a:r>
          </a:p>
        </p:txBody>
      </p:sp>
      <p:pic>
        <p:nvPicPr>
          <p:cNvPr id="73" name="Picture 7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350934" y="1659778"/>
            <a:ext cx="457200" cy="457200"/>
          </a:xfrm>
          <a:prstGeom prst="rect">
            <a:avLst/>
          </a:prstGeom>
        </p:spPr>
      </p:pic>
      <p:pic>
        <p:nvPicPr>
          <p:cNvPr id="29" name="Picture 2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59909" y="5473507"/>
            <a:ext cx="523875" cy="533400"/>
          </a:xfrm>
          <a:prstGeom prst="rect">
            <a:avLst/>
          </a:prstGeom>
        </p:spPr>
      </p:pic>
      <p:pic>
        <p:nvPicPr>
          <p:cNvPr id="30" name="Picture 2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488414" y="5473507"/>
            <a:ext cx="523875" cy="533400"/>
          </a:xfrm>
          <a:prstGeom prst="rect">
            <a:avLst/>
          </a:prstGeom>
        </p:spPr>
      </p:pic>
      <p:pic>
        <p:nvPicPr>
          <p:cNvPr id="31" name="Picture 3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65805" y="5473507"/>
            <a:ext cx="523875" cy="533400"/>
          </a:xfrm>
          <a:prstGeom prst="rect">
            <a:avLst/>
          </a:prstGeom>
        </p:spPr>
      </p:pic>
      <p:pic>
        <p:nvPicPr>
          <p:cNvPr id="32" name="Picture 3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563168" y="1583875"/>
            <a:ext cx="1059180" cy="701040"/>
          </a:xfrm>
          <a:prstGeom prst="rect">
            <a:avLst/>
          </a:prstGeom>
        </p:spPr>
      </p:pic>
      <p:pic>
        <p:nvPicPr>
          <p:cNvPr id="33" name="Picture 32"/>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422214" y="5489464"/>
            <a:ext cx="519123" cy="509235"/>
          </a:xfrm>
          <a:prstGeom prst="rect">
            <a:avLst/>
          </a:prstGeom>
        </p:spPr>
      </p:pic>
      <p:pic>
        <p:nvPicPr>
          <p:cNvPr id="34" name="Picture 33"/>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498572" y="5493455"/>
            <a:ext cx="523422" cy="513452"/>
          </a:xfrm>
          <a:prstGeom prst="rect">
            <a:avLst/>
          </a:prstGeom>
        </p:spPr>
      </p:pic>
      <p:pic>
        <p:nvPicPr>
          <p:cNvPr id="35" name="Picture 34"/>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946487" y="5489465"/>
            <a:ext cx="528206" cy="518145"/>
          </a:xfrm>
          <a:prstGeom prst="rect">
            <a:avLst/>
          </a:prstGeom>
        </p:spPr>
      </p:pic>
      <p:sp>
        <p:nvSpPr>
          <p:cNvPr id="36" name="TextBox 35"/>
          <p:cNvSpPr txBox="1"/>
          <p:nvPr/>
        </p:nvSpPr>
        <p:spPr>
          <a:xfrm>
            <a:off x="158939" y="5108347"/>
            <a:ext cx="1445654" cy="276999"/>
          </a:xfrm>
          <a:prstGeom prst="rect">
            <a:avLst/>
          </a:prstGeom>
          <a:noFill/>
        </p:spPr>
        <p:txBody>
          <a:bodyPr wrap="square" rtlCol="0">
            <a:spAutoFit/>
          </a:bodyPr>
          <a:lstStyle/>
          <a:p>
            <a:pPr algn="ctr"/>
            <a:r>
              <a:rPr lang="en-US" sz="1200" dirty="0">
                <a:latin typeface="Avenir LT 65 Medium" panose="02000603020000020003" pitchFamily="2" charset="0"/>
              </a:rPr>
              <a:t>Data Icons</a:t>
            </a:r>
          </a:p>
        </p:txBody>
      </p:sp>
      <p:sp>
        <p:nvSpPr>
          <p:cNvPr id="37" name="TextBox 36"/>
          <p:cNvSpPr txBox="1"/>
          <p:nvPr/>
        </p:nvSpPr>
        <p:spPr>
          <a:xfrm>
            <a:off x="2391082" y="5108347"/>
            <a:ext cx="2478342" cy="276999"/>
          </a:xfrm>
          <a:prstGeom prst="rect">
            <a:avLst/>
          </a:prstGeom>
          <a:noFill/>
        </p:spPr>
        <p:txBody>
          <a:bodyPr wrap="square" rtlCol="0">
            <a:spAutoFit/>
          </a:bodyPr>
          <a:lstStyle/>
          <a:p>
            <a:r>
              <a:rPr lang="en-US" sz="1200" dirty="0">
                <a:latin typeface="Avenir LT 65 Medium" panose="02000603020000020003" pitchFamily="2" charset="0"/>
              </a:rPr>
              <a:t>Compute with Operating System</a:t>
            </a:r>
          </a:p>
        </p:txBody>
      </p:sp>
      <p:sp>
        <p:nvSpPr>
          <p:cNvPr id="38" name="Rounded Rectangle 37"/>
          <p:cNvSpPr/>
          <p:nvPr/>
        </p:nvSpPr>
        <p:spPr>
          <a:xfrm>
            <a:off x="5113711" y="5493552"/>
            <a:ext cx="435911" cy="410959"/>
          </a:xfrm>
          <a:prstGeom prst="roundRect">
            <a:avLst/>
          </a:prstGeom>
          <a:solidFill>
            <a:srgbClr val="01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4944972" y="5105812"/>
            <a:ext cx="760927" cy="282069"/>
          </a:xfrm>
          <a:prstGeom prst="rect">
            <a:avLst/>
          </a:prstGeom>
          <a:noFill/>
        </p:spPr>
        <p:txBody>
          <a:bodyPr wrap="square" rtlCol="0">
            <a:spAutoFit/>
          </a:bodyPr>
          <a:lstStyle/>
          <a:p>
            <a:pPr algn="ctr"/>
            <a:r>
              <a:rPr lang="en-US" sz="1200" dirty="0">
                <a:latin typeface="Avenir LT 65 Medium" panose="02000603020000020003" pitchFamily="2" charset="0"/>
              </a:rPr>
              <a:t>VDF</a:t>
            </a:r>
          </a:p>
        </p:txBody>
      </p:sp>
      <p:sp>
        <p:nvSpPr>
          <p:cNvPr id="40" name="Rounded Rectangle 39"/>
          <p:cNvSpPr/>
          <p:nvPr/>
        </p:nvSpPr>
        <p:spPr>
          <a:xfrm>
            <a:off x="5657475" y="5493551"/>
            <a:ext cx="435911" cy="4109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5492946" y="5105812"/>
            <a:ext cx="760927" cy="282069"/>
          </a:xfrm>
          <a:prstGeom prst="rect">
            <a:avLst/>
          </a:prstGeom>
          <a:noFill/>
        </p:spPr>
        <p:txBody>
          <a:bodyPr wrap="square" rtlCol="0">
            <a:spAutoFit/>
          </a:bodyPr>
          <a:lstStyle/>
          <a:p>
            <a:pPr algn="ctr"/>
            <a:r>
              <a:rPr lang="en-US" sz="1200" dirty="0">
                <a:latin typeface="Avenir LT 65 Medium" panose="02000603020000020003" pitchFamily="2" charset="0"/>
              </a:rPr>
              <a:t>OS </a:t>
            </a:r>
          </a:p>
        </p:txBody>
      </p:sp>
      <p:pic>
        <p:nvPicPr>
          <p:cNvPr id="42" name="Picture 41"/>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4747168" y="2969956"/>
            <a:ext cx="554355" cy="708660"/>
          </a:xfrm>
          <a:prstGeom prst="rect">
            <a:avLst/>
          </a:prstGeom>
        </p:spPr>
      </p:pic>
      <p:pic>
        <p:nvPicPr>
          <p:cNvPr id="43" name="Picture 42"/>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159934" y="2969956"/>
            <a:ext cx="554355" cy="708660"/>
          </a:xfrm>
          <a:prstGeom prst="rect">
            <a:avLst/>
          </a:prstGeom>
        </p:spPr>
      </p:pic>
      <p:pic>
        <p:nvPicPr>
          <p:cNvPr id="54" name="Picture 53"/>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flipH="1">
            <a:off x="332857" y="4152635"/>
            <a:ext cx="584845" cy="747637"/>
          </a:xfrm>
          <a:prstGeom prst="rect">
            <a:avLst/>
          </a:prstGeom>
        </p:spPr>
      </p:pic>
      <p:pic>
        <p:nvPicPr>
          <p:cNvPr id="55" name="Picture 54"/>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flipH="1">
            <a:off x="4767143" y="4152635"/>
            <a:ext cx="584845" cy="747637"/>
          </a:xfrm>
          <a:prstGeom prst="rect">
            <a:avLst/>
          </a:prstGeom>
        </p:spPr>
      </p:pic>
      <p:pic>
        <p:nvPicPr>
          <p:cNvPr id="56" name="Picture 55"/>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flipH="1">
            <a:off x="4129704" y="4152635"/>
            <a:ext cx="584845" cy="747637"/>
          </a:xfrm>
          <a:prstGeom prst="rect">
            <a:avLst/>
          </a:prstGeom>
        </p:spPr>
      </p:pic>
      <p:pic>
        <p:nvPicPr>
          <p:cNvPr id="57" name="Picture 56"/>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flipH="1">
            <a:off x="3487863" y="4152635"/>
            <a:ext cx="584845" cy="747637"/>
          </a:xfrm>
          <a:prstGeom prst="rect">
            <a:avLst/>
          </a:prstGeom>
        </p:spPr>
      </p:pic>
      <p:pic>
        <p:nvPicPr>
          <p:cNvPr id="58" name="Picture 57"/>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flipH="1">
            <a:off x="2858323" y="4152635"/>
            <a:ext cx="584845" cy="747637"/>
          </a:xfrm>
          <a:prstGeom prst="rect">
            <a:avLst/>
          </a:prstGeom>
        </p:spPr>
      </p:pic>
      <p:pic>
        <p:nvPicPr>
          <p:cNvPr id="59" name="Picture 58"/>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flipH="1">
            <a:off x="2219731" y="4152635"/>
            <a:ext cx="584845" cy="747637"/>
          </a:xfrm>
          <a:prstGeom prst="rect">
            <a:avLst/>
          </a:prstGeom>
        </p:spPr>
      </p:pic>
      <p:pic>
        <p:nvPicPr>
          <p:cNvPr id="60" name="Picture 59"/>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flipH="1">
            <a:off x="1590773" y="4152635"/>
            <a:ext cx="584845" cy="747637"/>
          </a:xfrm>
          <a:prstGeom prst="rect">
            <a:avLst/>
          </a:prstGeom>
        </p:spPr>
      </p:pic>
      <p:pic>
        <p:nvPicPr>
          <p:cNvPr id="61" name="Picture 60"/>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flipH="1">
            <a:off x="961815" y="4152635"/>
            <a:ext cx="584845" cy="747637"/>
          </a:xfrm>
          <a:prstGeom prst="rect">
            <a:avLst/>
          </a:prstGeom>
        </p:spPr>
      </p:pic>
      <p:sp>
        <p:nvSpPr>
          <p:cNvPr id="62" name="TextBox 61"/>
          <p:cNvSpPr txBox="1"/>
          <p:nvPr/>
        </p:nvSpPr>
        <p:spPr>
          <a:xfrm>
            <a:off x="6316990" y="2565350"/>
            <a:ext cx="2282402" cy="415498"/>
          </a:xfrm>
          <a:prstGeom prst="rect">
            <a:avLst/>
          </a:prstGeom>
          <a:noFill/>
        </p:spPr>
        <p:txBody>
          <a:bodyPr wrap="square" rtlCol="0">
            <a:spAutoFit/>
          </a:bodyPr>
          <a:lstStyle/>
          <a:p>
            <a:r>
              <a:rPr lang="en-US" sz="1050" dirty="0">
                <a:latin typeface="Avenir LT 65 Medium" panose="02000603020000020003" pitchFamily="2" charset="0"/>
              </a:rPr>
              <a:t>Data and Database Storage Disks </a:t>
            </a:r>
          </a:p>
          <a:p>
            <a:r>
              <a:rPr lang="en-US" sz="1050" dirty="0">
                <a:latin typeface="Avenir LT 65 Medium" panose="02000603020000020003" pitchFamily="2" charset="0"/>
              </a:rPr>
              <a:t>(size 60%)</a:t>
            </a:r>
          </a:p>
        </p:txBody>
      </p:sp>
      <p:sp>
        <p:nvSpPr>
          <p:cNvPr id="64" name="TextBox 63"/>
          <p:cNvSpPr txBox="1"/>
          <p:nvPr/>
        </p:nvSpPr>
        <p:spPr>
          <a:xfrm>
            <a:off x="6838008" y="5108347"/>
            <a:ext cx="1118377" cy="276999"/>
          </a:xfrm>
          <a:prstGeom prst="rect">
            <a:avLst/>
          </a:prstGeom>
          <a:noFill/>
        </p:spPr>
        <p:txBody>
          <a:bodyPr wrap="square" rtlCol="0">
            <a:spAutoFit/>
          </a:bodyPr>
          <a:lstStyle/>
          <a:p>
            <a:r>
              <a:rPr lang="en-US" sz="1200" dirty="0">
                <a:latin typeface="Avenir LT 65 Medium" panose="02000603020000020003" pitchFamily="2" charset="0"/>
              </a:rPr>
              <a:t>Db</a:t>
            </a:r>
          </a:p>
        </p:txBody>
      </p:sp>
      <p:sp>
        <p:nvSpPr>
          <p:cNvPr id="68" name="Rounded Rectangle 67"/>
          <p:cNvSpPr/>
          <p:nvPr/>
        </p:nvSpPr>
        <p:spPr>
          <a:xfrm>
            <a:off x="6201921" y="5489464"/>
            <a:ext cx="435911" cy="410959"/>
          </a:xfrm>
          <a:prstGeom prst="roundRect">
            <a:avLst/>
          </a:prstGeom>
          <a:solidFill>
            <a:srgbClr val="F1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6825286" y="5489464"/>
            <a:ext cx="435911" cy="41095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6029987" y="5105812"/>
            <a:ext cx="760927" cy="282069"/>
          </a:xfrm>
          <a:prstGeom prst="rect">
            <a:avLst/>
          </a:prstGeom>
          <a:noFill/>
        </p:spPr>
        <p:txBody>
          <a:bodyPr wrap="square" rtlCol="0">
            <a:spAutoFit/>
          </a:bodyPr>
          <a:lstStyle/>
          <a:p>
            <a:pPr algn="ctr"/>
            <a:r>
              <a:rPr lang="en-US" sz="1200" dirty="0">
                <a:latin typeface="Avenir LT 65 Medium" panose="02000603020000020003" pitchFamily="2" charset="0"/>
              </a:rPr>
              <a:t>Data</a:t>
            </a:r>
          </a:p>
        </p:txBody>
      </p:sp>
      <p:pic>
        <p:nvPicPr>
          <p:cNvPr id="72" name="Picture 71"/>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5630098" y="1574869"/>
            <a:ext cx="1029480" cy="673704"/>
          </a:xfrm>
          <a:prstGeom prst="rect">
            <a:avLst/>
          </a:prstGeom>
        </p:spPr>
      </p:pic>
      <p:pic>
        <p:nvPicPr>
          <p:cNvPr id="78" name="Picture 77"/>
          <p:cNvPicPr>
            <a:picLocks noChangeAspect="1"/>
          </p:cNvPicPr>
          <p:nvPr/>
        </p:nvPicPr>
        <p:blipFill>
          <a:blip r:embed="rId37" cstate="print">
            <a:extLst>
              <a:ext uri="{BEBA8EAE-BF5A-486C-A8C5-ECC9F3942E4B}">
                <a14:imgProps xmlns:a14="http://schemas.microsoft.com/office/drawing/2010/main">
                  <a14:imgLayer r:embed="rId38">
                    <a14:imgEffect>
                      <a14:saturation sat="0"/>
                    </a14:imgEffect>
                  </a14:imgLayer>
                </a14:imgProps>
              </a:ext>
              <a:ext uri="{28A0092B-C50C-407E-A947-70E740481C1C}">
                <a14:useLocalDpi xmlns:a14="http://schemas.microsoft.com/office/drawing/2010/main" val="0"/>
              </a:ext>
            </a:extLst>
          </a:blip>
          <a:stretch>
            <a:fillRect/>
          </a:stretch>
        </p:blipFill>
        <p:spPr>
          <a:xfrm>
            <a:off x="6689175" y="1597990"/>
            <a:ext cx="1030240" cy="660731"/>
          </a:xfrm>
          <a:prstGeom prst="rect">
            <a:avLst/>
          </a:prstGeom>
        </p:spPr>
      </p:pic>
      <p:pic>
        <p:nvPicPr>
          <p:cNvPr id="81" name="Picture 80"/>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6995325" y="4208441"/>
            <a:ext cx="577478" cy="691831"/>
          </a:xfrm>
          <a:prstGeom prst="rect">
            <a:avLst/>
          </a:prstGeom>
        </p:spPr>
      </p:pic>
      <p:pic>
        <p:nvPicPr>
          <p:cNvPr id="82" name="Picture 81"/>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6399986" y="4208441"/>
            <a:ext cx="577478" cy="691831"/>
          </a:xfrm>
          <a:prstGeom prst="rect">
            <a:avLst/>
          </a:prstGeom>
        </p:spPr>
      </p:pic>
      <p:pic>
        <p:nvPicPr>
          <p:cNvPr id="83" name="Picture 82"/>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5804647" y="4208441"/>
            <a:ext cx="577478" cy="691831"/>
          </a:xfrm>
          <a:prstGeom prst="rect">
            <a:avLst/>
          </a:prstGeom>
        </p:spPr>
      </p:pic>
      <p:pic>
        <p:nvPicPr>
          <p:cNvPr id="84" name="Picture 83"/>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8746711" y="4208441"/>
            <a:ext cx="577478" cy="691831"/>
          </a:xfrm>
          <a:prstGeom prst="rect">
            <a:avLst/>
          </a:prstGeom>
        </p:spPr>
      </p:pic>
      <p:pic>
        <p:nvPicPr>
          <p:cNvPr id="85" name="Picture 84"/>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9327058" y="4208441"/>
            <a:ext cx="577478" cy="691831"/>
          </a:xfrm>
          <a:prstGeom prst="rect">
            <a:avLst/>
          </a:prstGeom>
        </p:spPr>
      </p:pic>
      <p:pic>
        <p:nvPicPr>
          <p:cNvPr id="86" name="Picture 85"/>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7575674" y="4208441"/>
            <a:ext cx="577478" cy="691831"/>
          </a:xfrm>
          <a:prstGeom prst="rect">
            <a:avLst/>
          </a:prstGeom>
        </p:spPr>
      </p:pic>
      <p:sp>
        <p:nvSpPr>
          <p:cNvPr id="88" name="TextBox 87"/>
          <p:cNvSpPr txBox="1"/>
          <p:nvPr/>
        </p:nvSpPr>
        <p:spPr>
          <a:xfrm>
            <a:off x="5760370" y="3778945"/>
            <a:ext cx="3256028" cy="253916"/>
          </a:xfrm>
          <a:prstGeom prst="rect">
            <a:avLst/>
          </a:prstGeom>
          <a:noFill/>
        </p:spPr>
        <p:txBody>
          <a:bodyPr wrap="square" rtlCol="0">
            <a:spAutoFit/>
          </a:bodyPr>
          <a:lstStyle/>
          <a:p>
            <a:r>
              <a:rPr lang="en-US" sz="1050" dirty="0">
                <a:latin typeface="Avenir LT 65 Medium" panose="02000603020000020003" pitchFamily="2" charset="0"/>
              </a:rPr>
              <a:t>Protective Data  Storage Disks  (size 60%)</a:t>
            </a:r>
          </a:p>
        </p:txBody>
      </p:sp>
      <p:sp>
        <p:nvSpPr>
          <p:cNvPr id="97" name="Oval 96">
            <a:extLst>
              <a:ext uri="{FF2B5EF4-FFF2-40B4-BE49-F238E27FC236}">
                <a16:creationId xmlns:a16="http://schemas.microsoft.com/office/drawing/2014/main" id="{14292510-7000-422C-85B1-F393770712D9}"/>
              </a:ext>
            </a:extLst>
          </p:cNvPr>
          <p:cNvSpPr/>
          <p:nvPr/>
        </p:nvSpPr>
        <p:spPr>
          <a:xfrm>
            <a:off x="7756501" y="5291224"/>
            <a:ext cx="687182" cy="687182"/>
          </a:xfrm>
          <a:prstGeom prst="ellipse">
            <a:avLst/>
          </a:prstGeom>
          <a:solidFill>
            <a:srgbClr val="019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A050ECD6-669D-4DD1-9951-E7C62681D1E0}"/>
              </a:ext>
            </a:extLst>
          </p:cNvPr>
          <p:cNvSpPr/>
          <p:nvPr/>
        </p:nvSpPr>
        <p:spPr>
          <a:xfrm>
            <a:off x="8625610" y="5311517"/>
            <a:ext cx="687182" cy="687182"/>
          </a:xfrm>
          <a:prstGeom prst="ellipse">
            <a:avLst/>
          </a:prstGeom>
          <a:solidFill>
            <a:srgbClr val="019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9" name="Picture 98"/>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7864011" y="5362083"/>
            <a:ext cx="453625" cy="495912"/>
          </a:xfrm>
          <a:prstGeom prst="rect">
            <a:avLst/>
          </a:prstGeom>
        </p:spPr>
      </p:pic>
      <p:pic>
        <p:nvPicPr>
          <p:cNvPr id="100" name="Picture 99"/>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8754533" y="5378124"/>
            <a:ext cx="453625" cy="495912"/>
          </a:xfrm>
          <a:prstGeom prst="rect">
            <a:avLst/>
          </a:prstGeom>
        </p:spPr>
      </p:pic>
      <p:sp>
        <p:nvSpPr>
          <p:cNvPr id="101" name="Oval 100"/>
          <p:cNvSpPr/>
          <p:nvPr/>
        </p:nvSpPr>
        <p:spPr>
          <a:xfrm>
            <a:off x="9409270" y="5291223"/>
            <a:ext cx="715683" cy="715683"/>
          </a:xfrm>
          <a:prstGeom prst="ellipse">
            <a:avLst/>
          </a:prstGeom>
          <a:solidFill>
            <a:srgbClr val="01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10221215" y="5291223"/>
            <a:ext cx="715683" cy="715683"/>
          </a:xfrm>
          <a:prstGeom prst="ellipse">
            <a:avLst/>
          </a:prstGeom>
          <a:solidFill>
            <a:srgbClr val="01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 name="Picture 102"/>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9524909" y="5383943"/>
            <a:ext cx="472439" cy="516480"/>
          </a:xfrm>
          <a:prstGeom prst="rect">
            <a:avLst/>
          </a:prstGeom>
        </p:spPr>
      </p:pic>
      <p:pic>
        <p:nvPicPr>
          <p:cNvPr id="104" name="Picture 103"/>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10315315" y="5383943"/>
            <a:ext cx="472439" cy="516480"/>
          </a:xfrm>
          <a:prstGeom prst="rect">
            <a:avLst/>
          </a:prstGeom>
        </p:spPr>
      </p:pic>
      <p:sp>
        <p:nvSpPr>
          <p:cNvPr id="105" name="TextBox 104"/>
          <p:cNvSpPr txBox="1"/>
          <p:nvPr/>
        </p:nvSpPr>
        <p:spPr>
          <a:xfrm>
            <a:off x="7758447" y="4954963"/>
            <a:ext cx="559189" cy="286709"/>
          </a:xfrm>
          <a:prstGeom prst="rect">
            <a:avLst/>
          </a:prstGeom>
          <a:noFill/>
        </p:spPr>
        <p:txBody>
          <a:bodyPr wrap="square" rtlCol="0">
            <a:spAutoFit/>
          </a:bodyPr>
          <a:lstStyle/>
          <a:p>
            <a:r>
              <a:rPr lang="en-US" sz="1200" dirty="0">
                <a:latin typeface="Avenir LT 65 Medium" panose="02000603020000020003" pitchFamily="2" charset="0"/>
              </a:rPr>
              <a:t>CCA</a:t>
            </a:r>
          </a:p>
        </p:txBody>
      </p:sp>
      <p:sp>
        <p:nvSpPr>
          <p:cNvPr id="106" name="TextBox 105"/>
          <p:cNvSpPr txBox="1"/>
          <p:nvPr/>
        </p:nvSpPr>
        <p:spPr>
          <a:xfrm>
            <a:off x="8625610" y="4952393"/>
            <a:ext cx="559189" cy="286709"/>
          </a:xfrm>
          <a:prstGeom prst="rect">
            <a:avLst/>
          </a:prstGeom>
          <a:noFill/>
        </p:spPr>
        <p:txBody>
          <a:bodyPr wrap="square" rtlCol="0">
            <a:spAutoFit/>
          </a:bodyPr>
          <a:lstStyle/>
          <a:p>
            <a:r>
              <a:rPr lang="en-US" sz="1200" dirty="0">
                <a:latin typeface="Avenir LT 65 Medium" panose="02000603020000020003" pitchFamily="2" charset="0"/>
              </a:rPr>
              <a:t>SCB</a:t>
            </a:r>
          </a:p>
        </p:txBody>
      </p:sp>
      <p:sp>
        <p:nvSpPr>
          <p:cNvPr id="107" name="TextBox 106"/>
          <p:cNvSpPr txBox="1"/>
          <p:nvPr/>
        </p:nvSpPr>
        <p:spPr>
          <a:xfrm>
            <a:off x="9414328" y="4960137"/>
            <a:ext cx="559189" cy="286709"/>
          </a:xfrm>
          <a:prstGeom prst="rect">
            <a:avLst/>
          </a:prstGeom>
          <a:noFill/>
        </p:spPr>
        <p:txBody>
          <a:bodyPr wrap="square" rtlCol="0">
            <a:spAutoFit/>
          </a:bodyPr>
          <a:lstStyle/>
          <a:p>
            <a:r>
              <a:rPr lang="en-US" sz="1200" dirty="0">
                <a:latin typeface="Avenir LT 65 Medium" panose="02000603020000020003" pitchFamily="2" charset="0"/>
              </a:rPr>
              <a:t>ODV</a:t>
            </a:r>
          </a:p>
        </p:txBody>
      </p:sp>
      <p:sp>
        <p:nvSpPr>
          <p:cNvPr id="108" name="TextBox 107"/>
          <p:cNvSpPr txBox="1"/>
          <p:nvPr/>
        </p:nvSpPr>
        <p:spPr>
          <a:xfrm>
            <a:off x="10271939" y="4952392"/>
            <a:ext cx="559189" cy="286709"/>
          </a:xfrm>
          <a:prstGeom prst="rect">
            <a:avLst/>
          </a:prstGeom>
          <a:noFill/>
        </p:spPr>
        <p:txBody>
          <a:bodyPr wrap="square" rtlCol="0">
            <a:spAutoFit/>
          </a:bodyPr>
          <a:lstStyle/>
          <a:p>
            <a:r>
              <a:rPr lang="en-US" sz="1200" dirty="0">
                <a:latin typeface="Avenir LT 65 Medium" panose="02000603020000020003" pitchFamily="2" charset="0"/>
              </a:rPr>
              <a:t>CDV</a:t>
            </a:r>
          </a:p>
        </p:txBody>
      </p:sp>
      <p:pic>
        <p:nvPicPr>
          <p:cNvPr id="109" name="Picture 108"/>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8172555" y="4208757"/>
            <a:ext cx="577215" cy="691515"/>
          </a:xfrm>
          <a:prstGeom prst="rect">
            <a:avLst/>
          </a:prstGeom>
        </p:spPr>
      </p:pic>
    </p:spTree>
    <p:extLst>
      <p:ext uri="{BB962C8B-B14F-4D97-AF65-F5344CB8AC3E}">
        <p14:creationId xmlns:p14="http://schemas.microsoft.com/office/powerpoint/2010/main" val="652858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415A8-8A0E-4679-81C2-1401546F5F68}"/>
              </a:ext>
            </a:extLst>
          </p:cNvPr>
          <p:cNvSpPr>
            <a:spLocks noGrp="1"/>
          </p:cNvSpPr>
          <p:nvPr>
            <p:ph type="title"/>
          </p:nvPr>
        </p:nvSpPr>
        <p:spPr/>
        <p:txBody>
          <a:bodyPr/>
          <a:lstStyle/>
          <a:p>
            <a:r>
              <a:rPr lang="en-US" dirty="0">
                <a:solidFill>
                  <a:schemeClr val="tx1"/>
                </a:solidFill>
                <a:latin typeface="Avenir LT Std 65 Medium" panose="020B0603020203020204" pitchFamily="34" charset="0"/>
              </a:rPr>
              <a:t>rest</a:t>
            </a:r>
            <a:r>
              <a:rPr lang="en-US" dirty="0">
                <a:solidFill>
                  <a:schemeClr val="accent1"/>
                </a:solidFill>
                <a:latin typeface="Avenir LT Std 65 Medium" panose="020B0603020203020204" pitchFamily="34" charset="0"/>
              </a:rPr>
              <a:t>o</a:t>
            </a:r>
            <a:r>
              <a:rPr lang="en-US" dirty="0">
                <a:solidFill>
                  <a:schemeClr val="tx1"/>
                </a:solidFill>
                <a:latin typeface="Avenir LT Std 65 Medium" panose="020B0603020203020204" pitchFamily="34" charset="0"/>
              </a:rPr>
              <a:t>r</a:t>
            </a:r>
            <a:r>
              <a:rPr lang="en-US" dirty="0">
                <a:solidFill>
                  <a:schemeClr val="accent1"/>
                </a:solidFill>
                <a:latin typeface="Avenir LT Std 65 Medium" panose="020B0603020203020204" pitchFamily="34" charset="0"/>
              </a:rPr>
              <a:t>Vault</a:t>
            </a:r>
            <a:r>
              <a:rPr lang="en-US" dirty="0"/>
              <a:t> redundant data centers</a:t>
            </a:r>
          </a:p>
        </p:txBody>
      </p:sp>
      <p:grpSp>
        <p:nvGrpSpPr>
          <p:cNvPr id="6" name="Group 5">
            <a:extLst>
              <a:ext uri="{FF2B5EF4-FFF2-40B4-BE49-F238E27FC236}">
                <a16:creationId xmlns:a16="http://schemas.microsoft.com/office/drawing/2014/main" id="{DF4C19BB-AEBD-43D3-8041-73926550FCAF}"/>
              </a:ext>
            </a:extLst>
          </p:cNvPr>
          <p:cNvGrpSpPr/>
          <p:nvPr/>
        </p:nvGrpSpPr>
        <p:grpSpPr>
          <a:xfrm>
            <a:off x="1911066" y="1097280"/>
            <a:ext cx="8621328" cy="5177790"/>
            <a:chOff x="1905000" y="429486"/>
            <a:chExt cx="8382000" cy="5034054"/>
          </a:xfrm>
        </p:grpSpPr>
        <p:pic>
          <p:nvPicPr>
            <p:cNvPr id="4" name="Picture 3">
              <a:extLst>
                <a:ext uri="{FF2B5EF4-FFF2-40B4-BE49-F238E27FC236}">
                  <a16:creationId xmlns:a16="http://schemas.microsoft.com/office/drawing/2014/main" id="{597AB330-2D13-4FA0-A23E-DBA7859719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263" b="21680"/>
            <a:stretch/>
          </p:blipFill>
          <p:spPr>
            <a:xfrm>
              <a:off x="1905000" y="429486"/>
              <a:ext cx="8382000" cy="4941715"/>
            </a:xfrm>
            <a:prstGeom prst="rect">
              <a:avLst/>
            </a:prstGeom>
          </p:spPr>
        </p:pic>
        <p:sp>
          <p:nvSpPr>
            <p:cNvPr id="5" name="Rectangle 4">
              <a:extLst>
                <a:ext uri="{FF2B5EF4-FFF2-40B4-BE49-F238E27FC236}">
                  <a16:creationId xmlns:a16="http://schemas.microsoft.com/office/drawing/2014/main" id="{C00C175E-7DD4-40FB-AC79-F18294552533}"/>
                </a:ext>
              </a:extLst>
            </p:cNvPr>
            <p:cNvSpPr/>
            <p:nvPr/>
          </p:nvSpPr>
          <p:spPr>
            <a:xfrm>
              <a:off x="3063239" y="4686300"/>
              <a:ext cx="1531620" cy="777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7851AFF-6092-488F-9769-6A6F244E9273}"/>
              </a:ext>
            </a:extLst>
          </p:cNvPr>
          <p:cNvSpPr/>
          <p:nvPr/>
        </p:nvSpPr>
        <p:spPr>
          <a:xfrm>
            <a:off x="1911066" y="1097280"/>
            <a:ext cx="8467374" cy="517779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B2979735-38FB-4E2C-8002-7E079252DA19}"/>
              </a:ext>
            </a:extLst>
          </p:cNvPr>
          <p:cNvCxnSpPr>
            <a:cxnSpLocks/>
          </p:cNvCxnSpPr>
          <p:nvPr/>
        </p:nvCxnSpPr>
        <p:spPr>
          <a:xfrm flipV="1">
            <a:off x="2868930" y="4061460"/>
            <a:ext cx="2004060" cy="13335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41A6663-6149-498C-AE9B-9B74C8638EBB}"/>
              </a:ext>
            </a:extLst>
          </p:cNvPr>
          <p:cNvCxnSpPr>
            <a:cxnSpLocks/>
          </p:cNvCxnSpPr>
          <p:nvPr/>
        </p:nvCxnSpPr>
        <p:spPr>
          <a:xfrm flipV="1">
            <a:off x="5364480" y="3303134"/>
            <a:ext cx="3541395" cy="75832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E4E933A-CEFE-4A1C-81E7-877CC3B64184}"/>
              </a:ext>
            </a:extLst>
          </p:cNvPr>
          <p:cNvSpPr>
            <a:spLocks noGrp="1"/>
          </p:cNvSpPr>
          <p:nvPr>
            <p:ph type="body" sz="quarter" idx="10"/>
          </p:nvPr>
        </p:nvSpPr>
        <p:spPr/>
        <p:txBody>
          <a:bodyPr>
            <a:normAutofit/>
          </a:bodyPr>
          <a:lstStyle/>
          <a:p>
            <a:r>
              <a:rPr lang="en-US" dirty="0"/>
              <a:t>We maintain a redundant copy of all data in our network</a:t>
            </a:r>
          </a:p>
          <a:p>
            <a:pPr lvl="1"/>
            <a:r>
              <a:rPr lang="en-US" sz="2000" dirty="0">
                <a:solidFill>
                  <a:srgbClr val="FF0000"/>
                </a:solidFill>
              </a:rPr>
              <a:t>Cross verified, Auto corrected, Fingerprinted,</a:t>
            </a:r>
          </a:p>
          <a:p>
            <a:r>
              <a:rPr lang="en-US" dirty="0">
                <a:solidFill>
                  <a:srgbClr val="FF0000"/>
                </a:solidFill>
              </a:rPr>
              <a:t>How is client data protected from unauthorized access?</a:t>
            </a:r>
          </a:p>
        </p:txBody>
      </p:sp>
      <p:sp>
        <p:nvSpPr>
          <p:cNvPr id="10" name="TextBox 9">
            <a:extLst>
              <a:ext uri="{FF2B5EF4-FFF2-40B4-BE49-F238E27FC236}">
                <a16:creationId xmlns:a16="http://schemas.microsoft.com/office/drawing/2014/main" id="{1F93C0B8-C70D-46D7-A207-CDC3F0BF97FD}"/>
              </a:ext>
            </a:extLst>
          </p:cNvPr>
          <p:cNvSpPr txBox="1"/>
          <p:nvPr/>
        </p:nvSpPr>
        <p:spPr>
          <a:xfrm>
            <a:off x="2020165" y="4456603"/>
            <a:ext cx="1143262" cy="400110"/>
          </a:xfrm>
          <a:prstGeom prst="rect">
            <a:avLst/>
          </a:prstGeom>
          <a:noFill/>
        </p:spPr>
        <p:txBody>
          <a:bodyPr wrap="none" rtlCol="0">
            <a:spAutoFit/>
          </a:bodyPr>
          <a:lstStyle/>
          <a:p>
            <a:pPr algn="ctr"/>
            <a:r>
              <a:rPr lang="en-US" sz="1000" dirty="0"/>
              <a:t>SAN DIEGO, CA</a:t>
            </a:r>
          </a:p>
          <a:p>
            <a:pPr algn="ctr"/>
            <a:r>
              <a:rPr lang="en-US" sz="1000" dirty="0" err="1"/>
              <a:t>ScaleMetrix</a:t>
            </a:r>
            <a:endParaRPr lang="en-US" sz="1000" dirty="0"/>
          </a:p>
        </p:txBody>
      </p:sp>
      <p:sp>
        <p:nvSpPr>
          <p:cNvPr id="15" name="TextBox 14">
            <a:extLst>
              <a:ext uri="{FF2B5EF4-FFF2-40B4-BE49-F238E27FC236}">
                <a16:creationId xmlns:a16="http://schemas.microsoft.com/office/drawing/2014/main" id="{0DFA4C4D-AC64-4DCC-A90F-11257A23FF60}"/>
              </a:ext>
            </a:extLst>
          </p:cNvPr>
          <p:cNvSpPr txBox="1"/>
          <p:nvPr/>
        </p:nvSpPr>
        <p:spPr>
          <a:xfrm>
            <a:off x="8339771" y="3551185"/>
            <a:ext cx="1172116" cy="400110"/>
          </a:xfrm>
          <a:prstGeom prst="rect">
            <a:avLst/>
          </a:prstGeom>
          <a:noFill/>
        </p:spPr>
        <p:txBody>
          <a:bodyPr wrap="none" rtlCol="0">
            <a:spAutoFit/>
          </a:bodyPr>
          <a:lstStyle/>
          <a:p>
            <a:pPr algn="ctr"/>
            <a:r>
              <a:rPr lang="en-US" sz="1000" dirty="0"/>
              <a:t>ARLINGTON, VA</a:t>
            </a:r>
          </a:p>
          <a:p>
            <a:pPr algn="ctr"/>
            <a:r>
              <a:rPr lang="en-US" sz="1000" dirty="0"/>
              <a:t>Iron Mountain</a:t>
            </a:r>
          </a:p>
        </p:txBody>
      </p:sp>
      <p:sp>
        <p:nvSpPr>
          <p:cNvPr id="16" name="TextBox 15">
            <a:extLst>
              <a:ext uri="{FF2B5EF4-FFF2-40B4-BE49-F238E27FC236}">
                <a16:creationId xmlns:a16="http://schemas.microsoft.com/office/drawing/2014/main" id="{748AAD85-6422-4E0B-A4AF-4A6FC3FA1FDC}"/>
              </a:ext>
            </a:extLst>
          </p:cNvPr>
          <p:cNvSpPr txBox="1"/>
          <p:nvPr/>
        </p:nvSpPr>
        <p:spPr>
          <a:xfrm>
            <a:off x="4601605" y="4328024"/>
            <a:ext cx="994183" cy="400110"/>
          </a:xfrm>
          <a:prstGeom prst="rect">
            <a:avLst/>
          </a:prstGeom>
          <a:noFill/>
        </p:spPr>
        <p:txBody>
          <a:bodyPr wrap="none" rtlCol="0">
            <a:spAutoFit/>
          </a:bodyPr>
          <a:lstStyle/>
          <a:p>
            <a:pPr algn="ctr"/>
            <a:r>
              <a:rPr lang="en-US" sz="1000" dirty="0"/>
              <a:t>PHOENIX, AZ</a:t>
            </a:r>
          </a:p>
          <a:p>
            <a:pPr algn="ctr"/>
            <a:r>
              <a:rPr lang="en-US" sz="1000" dirty="0"/>
              <a:t>Iron Mountain</a:t>
            </a:r>
          </a:p>
        </p:txBody>
      </p:sp>
      <p:pic>
        <p:nvPicPr>
          <p:cNvPr id="17" name="Picture 16">
            <a:extLst>
              <a:ext uri="{FF2B5EF4-FFF2-40B4-BE49-F238E27FC236}">
                <a16:creationId xmlns:a16="http://schemas.microsoft.com/office/drawing/2014/main" id="{06AC6866-4356-47A2-9841-9DC53F672E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8033" y="3937829"/>
            <a:ext cx="807526" cy="518774"/>
          </a:xfrm>
          <a:prstGeom prst="rect">
            <a:avLst/>
          </a:prstGeom>
        </p:spPr>
      </p:pic>
      <p:pic>
        <p:nvPicPr>
          <p:cNvPr id="18" name="Picture 17">
            <a:extLst>
              <a:ext uri="{FF2B5EF4-FFF2-40B4-BE49-F238E27FC236}">
                <a16:creationId xmlns:a16="http://schemas.microsoft.com/office/drawing/2014/main" id="{A048B80B-A64C-4FA6-ABA9-1A88CBCE40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89920" y="3802073"/>
            <a:ext cx="807526" cy="518774"/>
          </a:xfrm>
          <a:prstGeom prst="rect">
            <a:avLst/>
          </a:prstGeom>
        </p:spPr>
      </p:pic>
      <p:pic>
        <p:nvPicPr>
          <p:cNvPr id="19" name="Picture 18">
            <a:extLst>
              <a:ext uri="{FF2B5EF4-FFF2-40B4-BE49-F238E27FC236}">
                <a16:creationId xmlns:a16="http://schemas.microsoft.com/office/drawing/2014/main" id="{116FB01F-2E09-40D4-A56B-C80DA410D6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2153" y="3036570"/>
            <a:ext cx="807526" cy="518774"/>
          </a:xfrm>
          <a:prstGeom prst="rect">
            <a:avLst/>
          </a:prstGeom>
        </p:spPr>
      </p:pic>
    </p:spTree>
    <p:extLst>
      <p:ext uri="{BB962C8B-B14F-4D97-AF65-F5344CB8AC3E}">
        <p14:creationId xmlns:p14="http://schemas.microsoft.com/office/powerpoint/2010/main" val="106956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5201"/>
          <a:stretch/>
        </p:blipFill>
        <p:spPr>
          <a:xfrm>
            <a:off x="1" y="1107640"/>
            <a:ext cx="12192000" cy="5143500"/>
          </a:xfrm>
          <a:prstGeom prst="rect">
            <a:avLst/>
          </a:prstGeom>
        </p:spPr>
      </p:pic>
      <p:sp>
        <p:nvSpPr>
          <p:cNvPr id="2" name="Title 1">
            <a:extLst>
              <a:ext uri="{FF2B5EF4-FFF2-40B4-BE49-F238E27FC236}">
                <a16:creationId xmlns:a16="http://schemas.microsoft.com/office/drawing/2014/main" id="{5E51AF44-26C3-4144-A351-FA7C96136AAD}"/>
              </a:ext>
            </a:extLst>
          </p:cNvPr>
          <p:cNvSpPr>
            <a:spLocks noGrp="1"/>
          </p:cNvSpPr>
          <p:nvPr>
            <p:ph type="title"/>
          </p:nvPr>
        </p:nvSpPr>
        <p:spPr/>
        <p:txBody>
          <a:bodyPr>
            <a:normAutofit fontScale="90000"/>
          </a:bodyPr>
          <a:lstStyle/>
          <a:p>
            <a:r>
              <a:rPr lang="en-US" dirty="0">
                <a:latin typeface="Avenir LT 65 Medium" panose="02000603020000020003" pitchFamily="2" charset="0"/>
              </a:rPr>
              <a:t>Data is growing 61% per year</a:t>
            </a:r>
            <a:br>
              <a:rPr lang="en-US" dirty="0">
                <a:latin typeface="Avenir LT 65 Medium" panose="02000603020000020003" pitchFamily="2" charset="0"/>
              </a:rPr>
            </a:br>
            <a:r>
              <a:rPr lang="en-US" sz="2700" dirty="0">
                <a:solidFill>
                  <a:srgbClr val="0167C1"/>
                </a:solidFill>
                <a:latin typeface="Avenir LT 65 Medium" panose="02000603020000020003" pitchFamily="2" charset="0"/>
              </a:rPr>
              <a:t>But cloud storage prices are only falling 5-10% per year</a:t>
            </a:r>
            <a:endParaRPr lang="en-US" dirty="0">
              <a:solidFill>
                <a:srgbClr val="0167C1"/>
              </a:solidFill>
              <a:latin typeface="Avenir LT 65 Medium" panose="02000603020000020003" pitchFamily="2" charset="0"/>
            </a:endParaRPr>
          </a:p>
        </p:txBody>
      </p:sp>
      <p:sp>
        <p:nvSpPr>
          <p:cNvPr id="5" name="Rectangle 4">
            <a:extLst>
              <a:ext uri="{FF2B5EF4-FFF2-40B4-BE49-F238E27FC236}">
                <a16:creationId xmlns:a16="http://schemas.microsoft.com/office/drawing/2014/main" id="{E5D7E0D6-5514-4443-B3AC-B96A978C1895}"/>
              </a:ext>
            </a:extLst>
          </p:cNvPr>
          <p:cNvSpPr/>
          <p:nvPr/>
        </p:nvSpPr>
        <p:spPr>
          <a:xfrm>
            <a:off x="10027921" y="5775722"/>
            <a:ext cx="2030730" cy="400110"/>
          </a:xfrm>
          <a:prstGeom prst="rect">
            <a:avLst/>
          </a:prstGeom>
        </p:spPr>
        <p:txBody>
          <a:bodyPr wrap="square">
            <a:spAutoFit/>
          </a:bodyPr>
          <a:lstStyle/>
          <a:p>
            <a:pPr algn="r"/>
            <a:r>
              <a:rPr lang="en-US" sz="1000" dirty="0"/>
              <a:t>Source: </a:t>
            </a:r>
            <a:r>
              <a:rPr lang="en-US" sz="1000" dirty="0">
                <a:hlinkClick r:id="rId4"/>
              </a:rPr>
              <a:t>IDC Data Age Report sponsored by </a:t>
            </a:r>
            <a:r>
              <a:rPr lang="en-US" sz="1000" dirty="0" err="1">
                <a:hlinkClick r:id="rId4"/>
              </a:rPr>
              <a:t>SeaGate</a:t>
            </a:r>
            <a:endParaRPr lang="en-US" sz="1000" dirty="0"/>
          </a:p>
        </p:txBody>
      </p:sp>
      <p:sp>
        <p:nvSpPr>
          <p:cNvPr id="6" name="TextBox 5">
            <a:extLst>
              <a:ext uri="{FF2B5EF4-FFF2-40B4-BE49-F238E27FC236}">
                <a16:creationId xmlns:a16="http://schemas.microsoft.com/office/drawing/2014/main" id="{12995896-A24D-4398-9DDA-265B28ACED9C}"/>
              </a:ext>
            </a:extLst>
          </p:cNvPr>
          <p:cNvSpPr txBox="1"/>
          <p:nvPr/>
        </p:nvSpPr>
        <p:spPr>
          <a:xfrm>
            <a:off x="1559972" y="2358866"/>
            <a:ext cx="5452110" cy="2308324"/>
          </a:xfrm>
          <a:prstGeom prst="rect">
            <a:avLst/>
          </a:prstGeom>
          <a:noFill/>
        </p:spPr>
        <p:txBody>
          <a:bodyPr wrap="square" rtlCol="0">
            <a:spAutoFit/>
          </a:bodyPr>
          <a:lstStyle/>
          <a:p>
            <a:r>
              <a:rPr lang="en-US" sz="1600" dirty="0"/>
              <a:t>Cloud Storage Market has a CAGR of 25%. Enterprise cloud storage pricing is only falling 5-10% per annum.</a:t>
            </a:r>
          </a:p>
          <a:p>
            <a:endParaRPr lang="en-US" sz="1600" dirty="0"/>
          </a:p>
          <a:p>
            <a:r>
              <a:rPr lang="en-US" sz="1600" dirty="0"/>
              <a:t>Rising storage costs is a growing concern – especially for compliance data with long retention times, if it is not being utilized in some way. </a:t>
            </a:r>
          </a:p>
          <a:p>
            <a:endParaRPr lang="en-US" sz="1600" dirty="0"/>
          </a:p>
          <a:p>
            <a:r>
              <a:rPr lang="en-US" sz="1600" dirty="0"/>
              <a:t>90% of unstructured data is inactive. You should not have to pay premium rates to store it in the cloud.</a:t>
            </a:r>
          </a:p>
        </p:txBody>
      </p:sp>
      <p:sp>
        <p:nvSpPr>
          <p:cNvPr id="7" name="TextBox 6">
            <a:extLst>
              <a:ext uri="{FF2B5EF4-FFF2-40B4-BE49-F238E27FC236}">
                <a16:creationId xmlns:a16="http://schemas.microsoft.com/office/drawing/2014/main" id="{0475DAC1-94E1-46B6-83A4-DFB4816879AA}"/>
              </a:ext>
            </a:extLst>
          </p:cNvPr>
          <p:cNvSpPr txBox="1"/>
          <p:nvPr/>
        </p:nvSpPr>
        <p:spPr>
          <a:xfrm>
            <a:off x="7485125" y="4405934"/>
            <a:ext cx="1236236" cy="1015663"/>
          </a:xfrm>
          <a:prstGeom prst="rect">
            <a:avLst/>
          </a:prstGeom>
          <a:noFill/>
        </p:spPr>
        <p:txBody>
          <a:bodyPr wrap="none" rtlCol="0">
            <a:spAutoFit/>
          </a:bodyPr>
          <a:lstStyle/>
          <a:p>
            <a:r>
              <a:rPr lang="en-US" sz="3600" b="1" dirty="0">
                <a:solidFill>
                  <a:srgbClr val="DBDBDB"/>
                </a:solidFill>
              </a:rPr>
              <a:t>61% </a:t>
            </a:r>
          </a:p>
          <a:p>
            <a:r>
              <a:rPr lang="en-US" sz="2400" dirty="0">
                <a:solidFill>
                  <a:srgbClr val="DBDBDB"/>
                </a:solidFill>
              </a:rPr>
              <a:t>CAGR</a:t>
            </a:r>
          </a:p>
        </p:txBody>
      </p:sp>
    </p:spTree>
    <p:extLst>
      <p:ext uri="{BB962C8B-B14F-4D97-AF65-F5344CB8AC3E}">
        <p14:creationId xmlns:p14="http://schemas.microsoft.com/office/powerpoint/2010/main" val="1636408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125">
            <a:extLst>
              <a:ext uri="{FF2B5EF4-FFF2-40B4-BE49-F238E27FC236}">
                <a16:creationId xmlns:a16="http://schemas.microsoft.com/office/drawing/2014/main" id="{5CF0DB11-53B2-4E39-B1F0-2AED770A3955}"/>
              </a:ext>
            </a:extLst>
          </p:cNvPr>
          <p:cNvSpPr/>
          <p:nvPr/>
        </p:nvSpPr>
        <p:spPr>
          <a:xfrm>
            <a:off x="9197512" y="1200823"/>
            <a:ext cx="2561237" cy="4965576"/>
          </a:xfrm>
          <a:prstGeom prst="roundRect">
            <a:avLst>
              <a:gd name="adj" fmla="val 9080"/>
            </a:avLst>
          </a:prstGeom>
          <a:solidFill>
            <a:srgbClr val="FBFBFB"/>
          </a:solidFill>
          <a:ln w="28575">
            <a:no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25">
            <a:extLst>
              <a:ext uri="{FF2B5EF4-FFF2-40B4-BE49-F238E27FC236}">
                <a16:creationId xmlns:a16="http://schemas.microsoft.com/office/drawing/2014/main" id="{5CF0DB11-53B2-4E39-B1F0-2AED770A3955}"/>
              </a:ext>
            </a:extLst>
          </p:cNvPr>
          <p:cNvSpPr/>
          <p:nvPr/>
        </p:nvSpPr>
        <p:spPr>
          <a:xfrm>
            <a:off x="6276509" y="1185833"/>
            <a:ext cx="2561237" cy="4965576"/>
          </a:xfrm>
          <a:prstGeom prst="roundRect">
            <a:avLst>
              <a:gd name="adj" fmla="val 9080"/>
            </a:avLst>
          </a:prstGeom>
          <a:solidFill>
            <a:srgbClr val="FBFBFB"/>
          </a:solidFill>
          <a:ln w="28575">
            <a:no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25">
            <a:extLst>
              <a:ext uri="{FF2B5EF4-FFF2-40B4-BE49-F238E27FC236}">
                <a16:creationId xmlns:a16="http://schemas.microsoft.com/office/drawing/2014/main" id="{5CF0DB11-53B2-4E39-B1F0-2AED770A3955}"/>
              </a:ext>
            </a:extLst>
          </p:cNvPr>
          <p:cNvSpPr/>
          <p:nvPr/>
        </p:nvSpPr>
        <p:spPr>
          <a:xfrm>
            <a:off x="3353150" y="1177807"/>
            <a:ext cx="2561237" cy="4965576"/>
          </a:xfrm>
          <a:prstGeom prst="roundRect">
            <a:avLst>
              <a:gd name="adj" fmla="val 9080"/>
            </a:avLst>
          </a:prstGeom>
          <a:solidFill>
            <a:srgbClr val="FBFBFB"/>
          </a:solidFill>
          <a:ln w="28575">
            <a:no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latin typeface="Avenir LT 65 Medium" panose="02000603020000020003" pitchFamily="2" charset="0"/>
              </a:rPr>
              <a:t>Industries and Applications Most Impacted</a:t>
            </a:r>
          </a:p>
        </p:txBody>
      </p:sp>
      <p:sp>
        <p:nvSpPr>
          <p:cNvPr id="3" name="Rounded Rectangle 125">
            <a:extLst>
              <a:ext uri="{FF2B5EF4-FFF2-40B4-BE49-F238E27FC236}">
                <a16:creationId xmlns:a16="http://schemas.microsoft.com/office/drawing/2014/main" id="{5CF0DB11-53B2-4E39-B1F0-2AED770A3955}"/>
              </a:ext>
            </a:extLst>
          </p:cNvPr>
          <p:cNvSpPr/>
          <p:nvPr/>
        </p:nvSpPr>
        <p:spPr>
          <a:xfrm>
            <a:off x="433340" y="1187116"/>
            <a:ext cx="2561237" cy="4965576"/>
          </a:xfrm>
          <a:prstGeom prst="roundRect">
            <a:avLst>
              <a:gd name="adj" fmla="val 9080"/>
            </a:avLst>
          </a:prstGeom>
          <a:solidFill>
            <a:srgbClr val="FBFBFB"/>
          </a:solidFill>
          <a:ln w="28575">
            <a:noFill/>
            <a:prstDash val="soli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A512AE4C-BCF6-4E37-AD9A-103E2938E232}"/>
              </a:ext>
            </a:extLst>
          </p:cNvPr>
          <p:cNvCxnSpPr>
            <a:cxnSpLocks/>
          </p:cNvCxnSpPr>
          <p:nvPr/>
        </p:nvCxnSpPr>
        <p:spPr>
          <a:xfrm>
            <a:off x="9210079" y="3523155"/>
            <a:ext cx="2561237" cy="0"/>
          </a:xfrm>
          <a:prstGeom prst="line">
            <a:avLst/>
          </a:prstGeom>
          <a:ln>
            <a:solidFill>
              <a:schemeClr val="bg1"/>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512AE4C-BCF6-4E37-AD9A-103E2938E232}"/>
              </a:ext>
            </a:extLst>
          </p:cNvPr>
          <p:cNvCxnSpPr>
            <a:cxnSpLocks/>
          </p:cNvCxnSpPr>
          <p:nvPr/>
        </p:nvCxnSpPr>
        <p:spPr>
          <a:xfrm>
            <a:off x="6286721" y="3515127"/>
            <a:ext cx="2561237" cy="0"/>
          </a:xfrm>
          <a:prstGeom prst="line">
            <a:avLst/>
          </a:prstGeom>
          <a:ln>
            <a:solidFill>
              <a:schemeClr val="bg1"/>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12AE4C-BCF6-4E37-AD9A-103E2938E232}"/>
              </a:ext>
            </a:extLst>
          </p:cNvPr>
          <p:cNvCxnSpPr>
            <a:cxnSpLocks/>
          </p:cNvCxnSpPr>
          <p:nvPr/>
        </p:nvCxnSpPr>
        <p:spPr>
          <a:xfrm>
            <a:off x="3339353" y="3524004"/>
            <a:ext cx="2561237" cy="0"/>
          </a:xfrm>
          <a:prstGeom prst="line">
            <a:avLst/>
          </a:prstGeom>
          <a:ln>
            <a:solidFill>
              <a:schemeClr val="bg1"/>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12AE4C-BCF6-4E37-AD9A-103E2938E232}"/>
              </a:ext>
            </a:extLst>
          </p:cNvPr>
          <p:cNvCxnSpPr>
            <a:cxnSpLocks/>
          </p:cNvCxnSpPr>
          <p:nvPr/>
        </p:nvCxnSpPr>
        <p:spPr>
          <a:xfrm>
            <a:off x="419543" y="3515127"/>
            <a:ext cx="2561237" cy="0"/>
          </a:xfrm>
          <a:prstGeom prst="line">
            <a:avLst/>
          </a:prstGeom>
          <a:ln>
            <a:solidFill>
              <a:schemeClr val="bg1"/>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351347" y="1271291"/>
            <a:ext cx="697627" cy="369332"/>
          </a:xfrm>
          <a:prstGeom prst="rect">
            <a:avLst/>
          </a:prstGeom>
        </p:spPr>
        <p:txBody>
          <a:bodyPr wrap="none">
            <a:spAutoFit/>
          </a:bodyPr>
          <a:lstStyle/>
          <a:p>
            <a:pPr algn="ctr"/>
            <a:r>
              <a:rPr lang="en-US" b="1" dirty="0">
                <a:solidFill>
                  <a:srgbClr val="0167C1"/>
                </a:solidFill>
              </a:rPr>
              <a:t>ECM</a:t>
            </a:r>
          </a:p>
        </p:txBody>
      </p:sp>
      <p:sp>
        <p:nvSpPr>
          <p:cNvPr id="26" name="Rectangle 25"/>
          <p:cNvSpPr/>
          <p:nvPr/>
        </p:nvSpPr>
        <p:spPr>
          <a:xfrm>
            <a:off x="3895326" y="1271291"/>
            <a:ext cx="1488421" cy="369332"/>
          </a:xfrm>
          <a:prstGeom prst="rect">
            <a:avLst/>
          </a:prstGeom>
        </p:spPr>
        <p:txBody>
          <a:bodyPr wrap="none">
            <a:spAutoFit/>
          </a:bodyPr>
          <a:lstStyle/>
          <a:p>
            <a:pPr algn="ctr"/>
            <a:r>
              <a:rPr lang="en-US" b="1" dirty="0">
                <a:solidFill>
                  <a:srgbClr val="0167C1"/>
                </a:solidFill>
              </a:rPr>
              <a:t>EHR / PACS</a:t>
            </a:r>
          </a:p>
        </p:txBody>
      </p:sp>
      <p:sp>
        <p:nvSpPr>
          <p:cNvPr id="27" name="Rectangle 26"/>
          <p:cNvSpPr/>
          <p:nvPr/>
        </p:nvSpPr>
        <p:spPr>
          <a:xfrm>
            <a:off x="6421215" y="1248811"/>
            <a:ext cx="2287807" cy="369332"/>
          </a:xfrm>
          <a:prstGeom prst="rect">
            <a:avLst/>
          </a:prstGeom>
        </p:spPr>
        <p:txBody>
          <a:bodyPr wrap="none">
            <a:spAutoFit/>
          </a:bodyPr>
          <a:lstStyle/>
          <a:p>
            <a:pPr algn="ctr"/>
            <a:r>
              <a:rPr lang="en-US" b="1" dirty="0">
                <a:solidFill>
                  <a:srgbClr val="0167C1"/>
                </a:solidFill>
              </a:rPr>
              <a:t>Legal and Forensic</a:t>
            </a:r>
          </a:p>
        </p:txBody>
      </p:sp>
      <p:sp>
        <p:nvSpPr>
          <p:cNvPr id="28" name="Rectangle 27"/>
          <p:cNvSpPr/>
          <p:nvPr/>
        </p:nvSpPr>
        <p:spPr>
          <a:xfrm>
            <a:off x="9366864" y="1271291"/>
            <a:ext cx="2232342" cy="369332"/>
          </a:xfrm>
          <a:prstGeom prst="rect">
            <a:avLst/>
          </a:prstGeom>
        </p:spPr>
        <p:txBody>
          <a:bodyPr wrap="none">
            <a:spAutoFit/>
          </a:bodyPr>
          <a:lstStyle/>
          <a:p>
            <a:pPr algn="ctr"/>
            <a:r>
              <a:rPr lang="en-US" b="1" dirty="0">
                <a:solidFill>
                  <a:srgbClr val="0167C1"/>
                </a:solidFill>
              </a:rPr>
              <a:t>Video Surveillance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1997" b="23532"/>
          <a:stretch/>
        </p:blipFill>
        <p:spPr>
          <a:xfrm>
            <a:off x="431119" y="1658751"/>
            <a:ext cx="2575555" cy="168326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6344" t="18682" r="26225" b="20792"/>
          <a:stretch/>
        </p:blipFill>
        <p:spPr>
          <a:xfrm>
            <a:off x="3346244" y="1645238"/>
            <a:ext cx="2588846" cy="1725898"/>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28985" t="1225" r="1387" b="29147"/>
          <a:stretch/>
        </p:blipFill>
        <p:spPr>
          <a:xfrm>
            <a:off x="6287950" y="1644363"/>
            <a:ext cx="2556702" cy="1704468"/>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25282" t="2174" r="5302" b="15544"/>
          <a:stretch/>
        </p:blipFill>
        <p:spPr>
          <a:xfrm>
            <a:off x="9202239" y="1640624"/>
            <a:ext cx="2551782" cy="1701387"/>
          </a:xfrm>
          <a:prstGeom prst="rect">
            <a:avLst/>
          </a:prstGeom>
        </p:spPr>
      </p:pic>
      <p:sp>
        <p:nvSpPr>
          <p:cNvPr id="32" name="TextBox 31">
            <a:extLst>
              <a:ext uri="{FF2B5EF4-FFF2-40B4-BE49-F238E27FC236}">
                <a16:creationId xmlns:a16="http://schemas.microsoft.com/office/drawing/2014/main" id="{AF98D3CE-9048-4858-A83B-000FDB58E2D3}"/>
              </a:ext>
            </a:extLst>
          </p:cNvPr>
          <p:cNvSpPr txBox="1"/>
          <p:nvPr/>
        </p:nvSpPr>
        <p:spPr>
          <a:xfrm>
            <a:off x="431120" y="3683611"/>
            <a:ext cx="2577254" cy="2215991"/>
          </a:xfrm>
          <a:prstGeom prst="rect">
            <a:avLst/>
          </a:prstGeom>
          <a:noFill/>
        </p:spPr>
        <p:txBody>
          <a:bodyPr wrap="square" rtlCol="0">
            <a:spAutoFit/>
          </a:bodyPr>
          <a:lstStyle/>
          <a:p>
            <a:r>
              <a:rPr lang="en-US" sz="1600" b="1" dirty="0">
                <a:solidFill>
                  <a:schemeClr val="tx2"/>
                </a:solidFill>
                <a:latin typeface="Avenir LT 65 Medium" panose="02000603020000020003" pitchFamily="2" charset="0"/>
              </a:rPr>
              <a:t>Unstructured information</a:t>
            </a:r>
          </a:p>
          <a:p>
            <a:r>
              <a:rPr lang="en-US" sz="1300" dirty="0">
                <a:solidFill>
                  <a:schemeClr val="tx2"/>
                </a:solidFill>
                <a:latin typeface="Avenir LT 65 Medium" panose="02000603020000020003" pitchFamily="2" charset="0"/>
              </a:rPr>
              <a:t>Digitizing, scanning, archiving paper and electronic files which may contain PII info, and having retention times up to 30 years</a:t>
            </a:r>
          </a:p>
          <a:p>
            <a:endParaRPr lang="en-US" sz="1400" dirty="0">
              <a:latin typeface="Avenir LT 65 Medium" panose="02000603020000020003" pitchFamily="2" charset="0"/>
            </a:endParaRPr>
          </a:p>
          <a:p>
            <a:pPr marL="285750" indent="-285750">
              <a:buFont typeface="Arial" panose="020B0604020202020204" pitchFamily="34" charset="0"/>
              <a:buChar char="•"/>
            </a:pPr>
            <a:r>
              <a:rPr lang="en-US" sz="1400" dirty="0">
                <a:latin typeface="Avenir LT 65 Medium" panose="02000603020000020003" pitchFamily="2" charset="0"/>
              </a:rPr>
              <a:t>$41 Bn Global </a:t>
            </a:r>
          </a:p>
          <a:p>
            <a:pPr marL="285750" indent="-285750">
              <a:buFont typeface="Arial" panose="020B0604020202020204" pitchFamily="34" charset="0"/>
              <a:buChar char="•"/>
            </a:pPr>
            <a:r>
              <a:rPr lang="en-US" sz="1400" dirty="0">
                <a:latin typeface="Avenir LT 65 Medium" panose="02000603020000020003" pitchFamily="2" charset="0"/>
              </a:rPr>
              <a:t>$14 Bn N. America</a:t>
            </a:r>
          </a:p>
          <a:p>
            <a:pPr marL="285750" indent="-285750">
              <a:buFont typeface="Arial" panose="020B0604020202020204" pitchFamily="34" charset="0"/>
              <a:buChar char="•"/>
            </a:pPr>
            <a:r>
              <a:rPr lang="en-US" sz="1400" dirty="0">
                <a:latin typeface="Avenir LT 65 Medium" panose="02000603020000020003" pitchFamily="2" charset="0"/>
              </a:rPr>
              <a:t>13% Growth Rate</a:t>
            </a:r>
          </a:p>
          <a:p>
            <a:pPr marL="285750" indent="-285750">
              <a:buFont typeface="Arial" panose="020B0604020202020204" pitchFamily="34" charset="0"/>
              <a:buChar char="•"/>
            </a:pPr>
            <a:endParaRPr lang="en-US" sz="1400" dirty="0">
              <a:latin typeface="Avenir LT 65 Medium" panose="02000603020000020003" pitchFamily="2" charset="0"/>
            </a:endParaRPr>
          </a:p>
        </p:txBody>
      </p:sp>
      <p:sp>
        <p:nvSpPr>
          <p:cNvPr id="33" name="TextBox 32">
            <a:extLst>
              <a:ext uri="{FF2B5EF4-FFF2-40B4-BE49-F238E27FC236}">
                <a16:creationId xmlns:a16="http://schemas.microsoft.com/office/drawing/2014/main" id="{DDE02A04-54B1-4BCB-B388-CED66A2D2EF7}"/>
              </a:ext>
            </a:extLst>
          </p:cNvPr>
          <p:cNvSpPr txBox="1"/>
          <p:nvPr/>
        </p:nvSpPr>
        <p:spPr>
          <a:xfrm>
            <a:off x="3339353" y="3683611"/>
            <a:ext cx="2594600" cy="2000548"/>
          </a:xfrm>
          <a:prstGeom prst="rect">
            <a:avLst/>
          </a:prstGeom>
          <a:noFill/>
        </p:spPr>
        <p:txBody>
          <a:bodyPr wrap="square" rtlCol="0">
            <a:spAutoFit/>
          </a:bodyPr>
          <a:lstStyle/>
          <a:p>
            <a:r>
              <a:rPr lang="en-US" sz="1600" b="1" dirty="0">
                <a:solidFill>
                  <a:schemeClr val="tx2"/>
                </a:solidFill>
                <a:latin typeface="Avenir LT 65 Medium" panose="02000603020000020003" pitchFamily="2" charset="0"/>
              </a:rPr>
              <a:t>Enormous file sizes</a:t>
            </a:r>
          </a:p>
          <a:p>
            <a:r>
              <a:rPr lang="en-US" sz="1300" dirty="0">
                <a:solidFill>
                  <a:schemeClr val="tx2"/>
                </a:solidFill>
                <a:latin typeface="Avenir LT 65 Medium" panose="02000603020000020003" pitchFamily="2" charset="0"/>
              </a:rPr>
              <a:t>Very large image files and massive radiology datasets which are doubling in acuity (and size) every 2-3 years</a:t>
            </a:r>
          </a:p>
          <a:p>
            <a:endParaRPr lang="en-US" sz="1400" dirty="0">
              <a:latin typeface="Avenir LT 65 Medium" panose="02000603020000020003" pitchFamily="2" charset="0"/>
            </a:endParaRPr>
          </a:p>
          <a:p>
            <a:pPr marL="285750" indent="-285750">
              <a:buFont typeface="Arial" panose="020B0604020202020204" pitchFamily="34" charset="0"/>
              <a:buChar char="•"/>
            </a:pPr>
            <a:r>
              <a:rPr lang="en-US" sz="1400" dirty="0">
                <a:latin typeface="Avenir LT 65 Medium" panose="02000603020000020003" pitchFamily="2" charset="0"/>
              </a:rPr>
              <a:t>$30 / $3.3 Bn Global</a:t>
            </a:r>
          </a:p>
          <a:p>
            <a:pPr marL="285750" indent="-285750">
              <a:buFont typeface="Arial" panose="020B0604020202020204" pitchFamily="34" charset="0"/>
              <a:buChar char="•"/>
            </a:pPr>
            <a:r>
              <a:rPr lang="en-US" sz="1400" dirty="0">
                <a:latin typeface="Avenir LT 65 Medium" panose="02000603020000020003" pitchFamily="2" charset="0"/>
              </a:rPr>
              <a:t>$10 / $1.2 Bn N. America</a:t>
            </a:r>
          </a:p>
          <a:p>
            <a:pPr marL="285750" indent="-285750">
              <a:buFont typeface="Arial" panose="020B0604020202020204" pitchFamily="34" charset="0"/>
              <a:buChar char="•"/>
            </a:pPr>
            <a:r>
              <a:rPr lang="en-US" sz="1400" dirty="0">
                <a:latin typeface="Avenir LT 65 Medium" panose="02000603020000020003" pitchFamily="2" charset="0"/>
              </a:rPr>
              <a:t>8% Growth Rate</a:t>
            </a:r>
          </a:p>
        </p:txBody>
      </p:sp>
      <p:sp>
        <p:nvSpPr>
          <p:cNvPr id="34" name="TextBox 33">
            <a:extLst>
              <a:ext uri="{FF2B5EF4-FFF2-40B4-BE49-F238E27FC236}">
                <a16:creationId xmlns:a16="http://schemas.microsoft.com/office/drawing/2014/main" id="{F290C24A-F46E-416F-89EA-8E7DB4410D5C}"/>
              </a:ext>
            </a:extLst>
          </p:cNvPr>
          <p:cNvSpPr txBox="1"/>
          <p:nvPr/>
        </p:nvSpPr>
        <p:spPr>
          <a:xfrm>
            <a:off x="6270704" y="3683611"/>
            <a:ext cx="2576144" cy="2215991"/>
          </a:xfrm>
          <a:prstGeom prst="rect">
            <a:avLst/>
          </a:prstGeom>
          <a:noFill/>
        </p:spPr>
        <p:txBody>
          <a:bodyPr wrap="square" rtlCol="0">
            <a:spAutoFit/>
          </a:bodyPr>
          <a:lstStyle/>
          <a:p>
            <a:r>
              <a:rPr lang="en-US" sz="1600" b="1" dirty="0">
                <a:solidFill>
                  <a:schemeClr val="tx2"/>
                </a:solidFill>
                <a:latin typeface="Avenir LT 65 Medium" panose="02000603020000020003" pitchFamily="2" charset="0"/>
              </a:rPr>
              <a:t>Stringent regulations</a:t>
            </a:r>
          </a:p>
          <a:p>
            <a:r>
              <a:rPr lang="en-US" sz="1300" dirty="0">
                <a:solidFill>
                  <a:schemeClr val="tx2"/>
                </a:solidFill>
                <a:latin typeface="Avenir LT 65 Medium" panose="02000603020000020003" pitchFamily="2" charset="0"/>
              </a:rPr>
              <a:t>Case data including body worn camera video, CCTV, and other admissible evidence requiring  chain-of-custody compliance</a:t>
            </a:r>
          </a:p>
          <a:p>
            <a:endParaRPr lang="en-US" sz="1400" dirty="0">
              <a:latin typeface="Avenir LT 65 Medium" panose="02000603020000020003" pitchFamily="2" charset="0"/>
            </a:endParaRPr>
          </a:p>
          <a:p>
            <a:pPr marL="285750" indent="-285750">
              <a:buFont typeface="Arial" panose="020B0604020202020204" pitchFamily="34" charset="0"/>
              <a:buChar char="•"/>
            </a:pPr>
            <a:r>
              <a:rPr lang="en-US" sz="1400" dirty="0">
                <a:latin typeface="Avenir LT 65 Medium" panose="02000603020000020003" pitchFamily="2" charset="0"/>
              </a:rPr>
              <a:t>$8 Bn Global</a:t>
            </a:r>
          </a:p>
          <a:p>
            <a:pPr marL="285750" indent="-285750">
              <a:buFont typeface="Arial" panose="020B0604020202020204" pitchFamily="34" charset="0"/>
              <a:buChar char="•"/>
            </a:pPr>
            <a:r>
              <a:rPr lang="en-US" sz="1400" dirty="0">
                <a:latin typeface="Avenir LT 65 Medium" panose="02000603020000020003" pitchFamily="2" charset="0"/>
              </a:rPr>
              <a:t>$3.2 Bn N. America</a:t>
            </a:r>
          </a:p>
          <a:p>
            <a:pPr marL="285750" indent="-285750">
              <a:buFont typeface="Arial" panose="020B0604020202020204" pitchFamily="34" charset="0"/>
              <a:buChar char="•"/>
            </a:pPr>
            <a:r>
              <a:rPr lang="en-US" sz="1400" dirty="0">
                <a:latin typeface="Avenir LT 65 Medium" panose="02000603020000020003" pitchFamily="2" charset="0"/>
              </a:rPr>
              <a:t>15% Growth Rate</a:t>
            </a:r>
          </a:p>
          <a:p>
            <a:pPr marL="285750" indent="-285750">
              <a:buFont typeface="Arial" panose="020B0604020202020204" pitchFamily="34" charset="0"/>
              <a:buChar char="•"/>
            </a:pPr>
            <a:endParaRPr lang="en-US" sz="1400" dirty="0">
              <a:latin typeface="Avenir LT 65 Medium" panose="02000603020000020003" pitchFamily="2" charset="0"/>
            </a:endParaRPr>
          </a:p>
        </p:txBody>
      </p:sp>
      <p:sp>
        <p:nvSpPr>
          <p:cNvPr id="35" name="TextBox 34">
            <a:extLst>
              <a:ext uri="{FF2B5EF4-FFF2-40B4-BE49-F238E27FC236}">
                <a16:creationId xmlns:a16="http://schemas.microsoft.com/office/drawing/2014/main" id="{1F5F2932-5D7E-43B4-8635-EBDF1CEBB699}"/>
              </a:ext>
            </a:extLst>
          </p:cNvPr>
          <p:cNvSpPr txBox="1"/>
          <p:nvPr/>
        </p:nvSpPr>
        <p:spPr>
          <a:xfrm>
            <a:off x="9207859" y="3683611"/>
            <a:ext cx="2561237" cy="2000548"/>
          </a:xfrm>
          <a:prstGeom prst="rect">
            <a:avLst/>
          </a:prstGeom>
          <a:noFill/>
        </p:spPr>
        <p:txBody>
          <a:bodyPr wrap="square" rtlCol="0">
            <a:spAutoFit/>
          </a:bodyPr>
          <a:lstStyle/>
          <a:p>
            <a:r>
              <a:rPr lang="en-US" sz="1600" b="1" dirty="0">
                <a:solidFill>
                  <a:schemeClr val="tx2"/>
                </a:solidFill>
                <a:latin typeface="Avenir LT 65 Medium" panose="02000603020000020003" pitchFamily="2" charset="0"/>
              </a:rPr>
              <a:t>High resolution video</a:t>
            </a:r>
          </a:p>
          <a:p>
            <a:r>
              <a:rPr lang="en-US" sz="1300" dirty="0">
                <a:solidFill>
                  <a:schemeClr val="tx2"/>
                </a:solidFill>
                <a:latin typeface="Avenir LT 65 Medium" panose="02000603020000020003" pitchFamily="2" charset="0"/>
              </a:rPr>
              <a:t>Industry transitioning from analog systems to IP based digital systems with remote cloud access and control</a:t>
            </a:r>
          </a:p>
          <a:p>
            <a:endParaRPr lang="en-US" sz="1400" dirty="0">
              <a:latin typeface="Avenir LT 65 Medium" panose="02000603020000020003" pitchFamily="2" charset="0"/>
            </a:endParaRPr>
          </a:p>
          <a:p>
            <a:pPr marL="285750" indent="-285750">
              <a:buFont typeface="Arial" panose="020B0604020202020204" pitchFamily="34" charset="0"/>
              <a:buChar char="•"/>
            </a:pPr>
            <a:r>
              <a:rPr lang="en-US" sz="1400" dirty="0">
                <a:latin typeface="Avenir LT 65 Medium" panose="02000603020000020003" pitchFamily="2" charset="0"/>
              </a:rPr>
              <a:t>$45 Bn Global </a:t>
            </a:r>
          </a:p>
          <a:p>
            <a:pPr marL="285750" indent="-285750">
              <a:buFont typeface="Arial" panose="020B0604020202020204" pitchFamily="34" charset="0"/>
              <a:buChar char="•"/>
            </a:pPr>
            <a:r>
              <a:rPr lang="en-US" sz="1400" dirty="0">
                <a:latin typeface="Avenir LT 65 Medium" panose="02000603020000020003" pitchFamily="2" charset="0"/>
              </a:rPr>
              <a:t>$12 Bn N. America</a:t>
            </a:r>
          </a:p>
          <a:p>
            <a:pPr marL="285750" indent="-285750">
              <a:buFont typeface="Arial" panose="020B0604020202020204" pitchFamily="34" charset="0"/>
              <a:buChar char="•"/>
            </a:pPr>
            <a:r>
              <a:rPr lang="en-US" sz="1400" dirty="0">
                <a:latin typeface="Avenir LT 65 Medium" panose="02000603020000020003" pitchFamily="2" charset="0"/>
              </a:rPr>
              <a:t>10% Growth Rate</a:t>
            </a:r>
          </a:p>
        </p:txBody>
      </p:sp>
    </p:spTree>
    <p:extLst>
      <p:ext uri="{BB962C8B-B14F-4D97-AF65-F5344CB8AC3E}">
        <p14:creationId xmlns:p14="http://schemas.microsoft.com/office/powerpoint/2010/main" val="688139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BFDA31B1-9FEA-4668-81B8-54E23CE2DFF8}"/>
              </a:ext>
            </a:extLst>
          </p:cNvPr>
          <p:cNvSpPr/>
          <p:nvPr/>
        </p:nvSpPr>
        <p:spPr>
          <a:xfrm>
            <a:off x="6392454" y="1399902"/>
            <a:ext cx="4617624" cy="132588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0E02EF70-D05C-4267-8E50-BF2D69D2E07D}"/>
              </a:ext>
            </a:extLst>
          </p:cNvPr>
          <p:cNvSpPr/>
          <p:nvPr/>
        </p:nvSpPr>
        <p:spPr>
          <a:xfrm>
            <a:off x="642259" y="1396092"/>
            <a:ext cx="4973033" cy="1325880"/>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3A975C-AAA9-46C7-9AE8-4DD97C00A92B}"/>
              </a:ext>
            </a:extLst>
          </p:cNvPr>
          <p:cNvSpPr>
            <a:spLocks noGrp="1"/>
          </p:cNvSpPr>
          <p:nvPr>
            <p:ph type="title"/>
          </p:nvPr>
        </p:nvSpPr>
        <p:spPr/>
        <p:txBody>
          <a:bodyPr/>
          <a:lstStyle/>
          <a:p>
            <a:r>
              <a:rPr lang="en-US" dirty="0"/>
              <a:t>Compliance Data Growth next 12-24 months </a:t>
            </a:r>
          </a:p>
        </p:txBody>
      </p:sp>
      <p:pic>
        <p:nvPicPr>
          <p:cNvPr id="7" name="Picture 6">
            <a:extLst>
              <a:ext uri="{FF2B5EF4-FFF2-40B4-BE49-F238E27FC236}">
                <a16:creationId xmlns:a16="http://schemas.microsoft.com/office/drawing/2014/main" id="{E8A4C004-CE04-431A-9B1F-8C10AEC746CF}"/>
              </a:ext>
            </a:extLst>
          </p:cNvPr>
          <p:cNvPicPr>
            <a:picLocks noChangeAspect="1"/>
          </p:cNvPicPr>
          <p:nvPr/>
        </p:nvPicPr>
        <p:blipFill>
          <a:blip r:embed="rId2"/>
          <a:stretch>
            <a:fillRect/>
          </a:stretch>
        </p:blipFill>
        <p:spPr>
          <a:xfrm>
            <a:off x="642259" y="2059032"/>
            <a:ext cx="4973033" cy="3933718"/>
          </a:xfrm>
          <a:prstGeom prst="rect">
            <a:avLst/>
          </a:prstGeom>
          <a:ln>
            <a:solidFill>
              <a:schemeClr val="accent1"/>
            </a:solidFill>
          </a:ln>
        </p:spPr>
      </p:pic>
      <p:sp>
        <p:nvSpPr>
          <p:cNvPr id="8" name="TextBox 7">
            <a:extLst>
              <a:ext uri="{FF2B5EF4-FFF2-40B4-BE49-F238E27FC236}">
                <a16:creationId xmlns:a16="http://schemas.microsoft.com/office/drawing/2014/main" id="{DEB5F530-9FDD-4FE7-8EF1-27F81D1E232F}"/>
              </a:ext>
            </a:extLst>
          </p:cNvPr>
          <p:cNvSpPr txBox="1"/>
          <p:nvPr/>
        </p:nvSpPr>
        <p:spPr>
          <a:xfrm>
            <a:off x="1226652" y="1551572"/>
            <a:ext cx="3804247" cy="353943"/>
          </a:xfrm>
          <a:prstGeom prst="rect">
            <a:avLst/>
          </a:prstGeom>
          <a:noFill/>
        </p:spPr>
        <p:txBody>
          <a:bodyPr wrap="none" rtlCol="0">
            <a:spAutoFit/>
          </a:bodyPr>
          <a:lstStyle/>
          <a:p>
            <a:r>
              <a:rPr lang="en-US" sz="1700" b="1" dirty="0">
                <a:solidFill>
                  <a:srgbClr val="0070C0"/>
                </a:solidFill>
              </a:rPr>
              <a:t>55-70% expect increased spending</a:t>
            </a:r>
          </a:p>
        </p:txBody>
      </p:sp>
      <p:pic>
        <p:nvPicPr>
          <p:cNvPr id="14" name="Picture 13">
            <a:extLst>
              <a:ext uri="{FF2B5EF4-FFF2-40B4-BE49-F238E27FC236}">
                <a16:creationId xmlns:a16="http://schemas.microsoft.com/office/drawing/2014/main" id="{E6ADB6A6-36B9-473F-9ADB-6F4E373F66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2455" y="2072685"/>
            <a:ext cx="4617624" cy="3933716"/>
          </a:xfrm>
          <a:prstGeom prst="rect">
            <a:avLst/>
          </a:prstGeom>
          <a:ln>
            <a:solidFill>
              <a:srgbClr val="0167C1"/>
            </a:solidFill>
          </a:ln>
        </p:spPr>
      </p:pic>
      <p:sp>
        <p:nvSpPr>
          <p:cNvPr id="15" name="TextBox 14">
            <a:extLst>
              <a:ext uri="{FF2B5EF4-FFF2-40B4-BE49-F238E27FC236}">
                <a16:creationId xmlns:a16="http://schemas.microsoft.com/office/drawing/2014/main" id="{A52AB4BB-98BE-46CC-B645-5460D5CE4DE0}"/>
              </a:ext>
            </a:extLst>
          </p:cNvPr>
          <p:cNvSpPr txBox="1"/>
          <p:nvPr/>
        </p:nvSpPr>
        <p:spPr>
          <a:xfrm>
            <a:off x="7400269" y="1559266"/>
            <a:ext cx="2601994" cy="338554"/>
          </a:xfrm>
          <a:prstGeom prst="rect">
            <a:avLst/>
          </a:prstGeom>
          <a:noFill/>
        </p:spPr>
        <p:txBody>
          <a:bodyPr wrap="none" rtlCol="0">
            <a:spAutoFit/>
          </a:bodyPr>
          <a:lstStyle/>
          <a:p>
            <a:r>
              <a:rPr lang="en-US" sz="1600" b="1" dirty="0">
                <a:solidFill>
                  <a:srgbClr val="0070C0"/>
                </a:solidFill>
              </a:rPr>
              <a:t>Spending growth drivers</a:t>
            </a:r>
          </a:p>
        </p:txBody>
      </p:sp>
      <p:sp>
        <p:nvSpPr>
          <p:cNvPr id="16" name="TextBox 15">
            <a:extLst>
              <a:ext uri="{FF2B5EF4-FFF2-40B4-BE49-F238E27FC236}">
                <a16:creationId xmlns:a16="http://schemas.microsoft.com/office/drawing/2014/main" id="{548DD75D-5A93-458E-93B0-65AEA5462305}"/>
              </a:ext>
            </a:extLst>
          </p:cNvPr>
          <p:cNvSpPr txBox="1"/>
          <p:nvPr/>
        </p:nvSpPr>
        <p:spPr>
          <a:xfrm>
            <a:off x="8332231" y="6497003"/>
            <a:ext cx="3570208" cy="230832"/>
          </a:xfrm>
          <a:prstGeom prst="rect">
            <a:avLst/>
          </a:prstGeom>
          <a:noFill/>
        </p:spPr>
        <p:txBody>
          <a:bodyPr wrap="none" rtlCol="0">
            <a:spAutoFit/>
          </a:bodyPr>
          <a:lstStyle/>
          <a:p>
            <a:r>
              <a:rPr lang="en-US" sz="900" dirty="0"/>
              <a:t>Source: </a:t>
            </a:r>
            <a:r>
              <a:rPr lang="en-US" sz="900" dirty="0">
                <a:hlinkClick r:id="rId4"/>
              </a:rPr>
              <a:t>https://hyperproof.io/resource/compliance-statistics-2020/</a:t>
            </a:r>
            <a:r>
              <a:rPr lang="en-US" sz="900" dirty="0"/>
              <a:t> </a:t>
            </a:r>
          </a:p>
        </p:txBody>
      </p:sp>
    </p:spTree>
    <p:extLst>
      <p:ext uri="{BB962C8B-B14F-4D97-AF65-F5344CB8AC3E}">
        <p14:creationId xmlns:p14="http://schemas.microsoft.com/office/powerpoint/2010/main" val="325411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ounded Rectangle 40">
            <a:extLst>
              <a:ext uri="{FF2B5EF4-FFF2-40B4-BE49-F238E27FC236}">
                <a16:creationId xmlns:a16="http://schemas.microsoft.com/office/drawing/2014/main" id="{8E2B205C-B2D1-47CD-8D7D-42EDA8493208}"/>
              </a:ext>
            </a:extLst>
          </p:cNvPr>
          <p:cNvSpPr/>
          <p:nvPr/>
        </p:nvSpPr>
        <p:spPr>
          <a:xfrm>
            <a:off x="138546" y="1126698"/>
            <a:ext cx="3872562" cy="4680804"/>
          </a:xfrm>
          <a:prstGeom prst="roundRect">
            <a:avLst>
              <a:gd name="adj" fmla="val 5245"/>
            </a:avLst>
          </a:prstGeom>
          <a:no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8002131" y="1514132"/>
            <a:ext cx="3138375" cy="2012757"/>
          </a:xfrm>
          <a:prstGeom prst="rect">
            <a:avLst/>
          </a:prstGeom>
        </p:spPr>
      </p:pic>
      <p:sp>
        <p:nvSpPr>
          <p:cNvPr id="126" name="Rounded Rectangle 125"/>
          <p:cNvSpPr/>
          <p:nvPr/>
        </p:nvSpPr>
        <p:spPr>
          <a:xfrm>
            <a:off x="4103383" y="2120686"/>
            <a:ext cx="1761124" cy="2094247"/>
          </a:xfrm>
          <a:prstGeom prst="roundRect">
            <a:avLst/>
          </a:prstGeom>
          <a:solidFill>
            <a:schemeClr val="accent4">
              <a:lumMod val="20000"/>
              <a:lumOff val="80000"/>
            </a:schemeClr>
          </a:solid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C2FCB6F1-27EA-4037-A936-0093DA62AAC4}"/>
              </a:ext>
            </a:extLst>
          </p:cNvPr>
          <p:cNvSpPr txBox="1"/>
          <p:nvPr/>
        </p:nvSpPr>
        <p:spPr>
          <a:xfrm>
            <a:off x="9678825" y="3690482"/>
            <a:ext cx="466794" cy="246221"/>
          </a:xfrm>
          <a:prstGeom prst="rect">
            <a:avLst/>
          </a:prstGeom>
          <a:noFill/>
        </p:spPr>
        <p:txBody>
          <a:bodyPr wrap="none" rtlCol="0">
            <a:spAutoFit/>
          </a:bodyPr>
          <a:lstStyle/>
          <a:p>
            <a:r>
              <a:rPr lang="en-US" sz="1000" dirty="0">
                <a:latin typeface="Avenir LT Std 65 Medium" panose="020B0603020203020204" pitchFamily="34" charset="0"/>
              </a:rPr>
              <a:t>WEB</a:t>
            </a:r>
            <a:endParaRPr lang="en-US" sz="1200" dirty="0">
              <a:latin typeface="Avenir LT Std 65 Medium" panose="020B0603020203020204" pitchFamily="34" charset="0"/>
            </a:endParaRPr>
          </a:p>
        </p:txBody>
      </p:sp>
      <p:sp>
        <p:nvSpPr>
          <p:cNvPr id="90" name="TextBox 89">
            <a:extLst>
              <a:ext uri="{FF2B5EF4-FFF2-40B4-BE49-F238E27FC236}">
                <a16:creationId xmlns:a16="http://schemas.microsoft.com/office/drawing/2014/main" id="{EF7BDEA6-C777-4865-8B75-93F96C9A656D}"/>
              </a:ext>
            </a:extLst>
          </p:cNvPr>
          <p:cNvSpPr txBox="1"/>
          <p:nvPr/>
        </p:nvSpPr>
        <p:spPr>
          <a:xfrm>
            <a:off x="10192056" y="3690482"/>
            <a:ext cx="755335" cy="246221"/>
          </a:xfrm>
          <a:prstGeom prst="rect">
            <a:avLst/>
          </a:prstGeom>
          <a:noFill/>
        </p:spPr>
        <p:txBody>
          <a:bodyPr wrap="none" rtlCol="0">
            <a:spAutoFit/>
          </a:bodyPr>
          <a:lstStyle/>
          <a:p>
            <a:pPr algn="ctr"/>
            <a:r>
              <a:rPr lang="en-US" sz="1000" dirty="0">
                <a:latin typeface="Avenir LT Std 65 Medium" panose="020B0603020203020204" pitchFamily="34" charset="0"/>
              </a:rPr>
              <a:t>QA / DEV</a:t>
            </a:r>
          </a:p>
        </p:txBody>
      </p:sp>
      <p:sp>
        <p:nvSpPr>
          <p:cNvPr id="91" name="Content Placeholder 4">
            <a:extLst>
              <a:ext uri="{FF2B5EF4-FFF2-40B4-BE49-F238E27FC236}">
                <a16:creationId xmlns:a16="http://schemas.microsoft.com/office/drawing/2014/main" id="{D8C8679B-26AB-4E00-9E4A-6E40160B3FC1}"/>
              </a:ext>
            </a:extLst>
          </p:cNvPr>
          <p:cNvSpPr txBox="1">
            <a:spLocks/>
          </p:cNvSpPr>
          <p:nvPr/>
        </p:nvSpPr>
        <p:spPr>
          <a:xfrm>
            <a:off x="6811936" y="1227851"/>
            <a:ext cx="2623739" cy="41347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0" dirty="0">
                <a:solidFill>
                  <a:srgbClr val="0167C1"/>
                </a:solidFill>
                <a:latin typeface="Avenir LT Std 55 Roman" panose="020B0703020203020204" pitchFamily="34" charset="0"/>
              </a:rPr>
              <a:t>DELIVER</a:t>
            </a:r>
          </a:p>
        </p:txBody>
      </p:sp>
      <p:sp>
        <p:nvSpPr>
          <p:cNvPr id="104" name="TextBox 103">
            <a:extLst>
              <a:ext uri="{FF2B5EF4-FFF2-40B4-BE49-F238E27FC236}">
                <a16:creationId xmlns:a16="http://schemas.microsoft.com/office/drawing/2014/main" id="{8306E84D-E114-413D-9017-D5C6105AA2EE}"/>
              </a:ext>
            </a:extLst>
          </p:cNvPr>
          <p:cNvSpPr txBox="1"/>
          <p:nvPr/>
        </p:nvSpPr>
        <p:spPr>
          <a:xfrm>
            <a:off x="8846594" y="3690482"/>
            <a:ext cx="801823" cy="246221"/>
          </a:xfrm>
          <a:prstGeom prst="rect">
            <a:avLst/>
          </a:prstGeom>
          <a:noFill/>
        </p:spPr>
        <p:txBody>
          <a:bodyPr wrap="none" rtlCol="0">
            <a:spAutoFit/>
          </a:bodyPr>
          <a:lstStyle/>
          <a:p>
            <a:r>
              <a:rPr lang="en-US" sz="1000" dirty="0">
                <a:latin typeface="Avenir LT Std 65 Medium" panose="020B0603020203020204" pitchFamily="34" charset="0"/>
              </a:rPr>
              <a:t>TRAINING</a:t>
            </a:r>
          </a:p>
        </p:txBody>
      </p:sp>
      <p:sp>
        <p:nvSpPr>
          <p:cNvPr id="84" name="Rounded Rectangle 40">
            <a:extLst>
              <a:ext uri="{FF2B5EF4-FFF2-40B4-BE49-F238E27FC236}">
                <a16:creationId xmlns:a16="http://schemas.microsoft.com/office/drawing/2014/main" id="{8E2B205C-B2D1-47CD-8D7D-42EDA8493208}"/>
              </a:ext>
            </a:extLst>
          </p:cNvPr>
          <p:cNvSpPr/>
          <p:nvPr/>
        </p:nvSpPr>
        <p:spPr>
          <a:xfrm>
            <a:off x="7265876" y="1143001"/>
            <a:ext cx="4292140" cy="3453790"/>
          </a:xfrm>
          <a:prstGeom prst="roundRect">
            <a:avLst>
              <a:gd name="adj" fmla="val 5245"/>
            </a:avLst>
          </a:prstGeom>
          <a:no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nvSpPr>
        <p:spPr>
          <a:xfrm>
            <a:off x="4101360" y="4309153"/>
            <a:ext cx="1761124" cy="1498349"/>
          </a:xfrm>
          <a:prstGeom prst="roundRect">
            <a:avLst/>
          </a:prstGeom>
          <a:solidFill>
            <a:schemeClr val="accent1">
              <a:lumMod val="20000"/>
              <a:lumOff val="80000"/>
            </a:schemeClr>
          </a:solidFill>
          <a:ln w="28575">
            <a:solidFill>
              <a:srgbClr val="DBDBDB">
                <a:alpha val="50196"/>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Autofit/>
          </a:bodyPr>
          <a:lstStyle/>
          <a:p>
            <a:r>
              <a:rPr lang="en-US" sz="3600" dirty="0">
                <a:latin typeface="Avenir LT Std 65 Medium" panose="020B0603020203020204" pitchFamily="34" charset="0"/>
              </a:rPr>
              <a:t>Storage Challenges for compliance data</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0744" y="3266145"/>
            <a:ext cx="366523" cy="373187"/>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1841" y="3266145"/>
            <a:ext cx="366523" cy="373187"/>
          </a:xfrm>
          <a:prstGeom prst="rect">
            <a:avLst/>
          </a:prstGeom>
        </p:spPr>
      </p:pic>
      <p:cxnSp>
        <p:nvCxnSpPr>
          <p:cNvPr id="37" name="Straight Connector 36"/>
          <p:cNvCxnSpPr/>
          <p:nvPr/>
        </p:nvCxnSpPr>
        <p:spPr>
          <a:xfrm>
            <a:off x="3136634" y="3480935"/>
            <a:ext cx="923525" cy="4446"/>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14314" y="3294341"/>
            <a:ext cx="366523" cy="373187"/>
          </a:xfrm>
          <a:prstGeom prst="rect">
            <a:avLst/>
          </a:prstGeom>
        </p:spPr>
      </p:pic>
      <p:sp>
        <p:nvSpPr>
          <p:cNvPr id="74" name="Rounded Rectangle 67">
            <a:extLst>
              <a:ext uri="{FF2B5EF4-FFF2-40B4-BE49-F238E27FC236}">
                <a16:creationId xmlns:a16="http://schemas.microsoft.com/office/drawing/2014/main" id="{36BD3077-F898-417D-8781-3DF26504A839}"/>
              </a:ext>
            </a:extLst>
          </p:cNvPr>
          <p:cNvSpPr/>
          <p:nvPr/>
        </p:nvSpPr>
        <p:spPr>
          <a:xfrm>
            <a:off x="2603114" y="3536127"/>
            <a:ext cx="342026" cy="360113"/>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388378" y="2135214"/>
            <a:ext cx="925131" cy="2610166"/>
            <a:chOff x="-1208109" y="2149926"/>
            <a:chExt cx="925131" cy="2610166"/>
          </a:xfrm>
        </p:grpSpPr>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06554" y="3148154"/>
              <a:ext cx="922020" cy="632460"/>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08109" y="2149926"/>
              <a:ext cx="925131" cy="634594"/>
            </a:xfrm>
            <a:prstGeom prst="rect">
              <a:avLst/>
            </a:prstGeom>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06554" y="4127632"/>
              <a:ext cx="922020" cy="632460"/>
            </a:xfrm>
            <a:prstGeom prst="rect">
              <a:avLst/>
            </a:prstGeom>
          </p:spPr>
        </p:pic>
      </p:grpSp>
      <p:sp>
        <p:nvSpPr>
          <p:cNvPr id="67" name="Content Placeholder 4">
            <a:extLst>
              <a:ext uri="{FF2B5EF4-FFF2-40B4-BE49-F238E27FC236}">
                <a16:creationId xmlns:a16="http://schemas.microsoft.com/office/drawing/2014/main" id="{29573DAF-5436-485F-9307-145D84E1A6F2}"/>
              </a:ext>
            </a:extLst>
          </p:cNvPr>
          <p:cNvSpPr txBox="1">
            <a:spLocks/>
          </p:cNvSpPr>
          <p:nvPr/>
        </p:nvSpPr>
        <p:spPr>
          <a:xfrm>
            <a:off x="16429" y="1201139"/>
            <a:ext cx="2013637" cy="41347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0" dirty="0">
                <a:solidFill>
                  <a:schemeClr val="tx2">
                    <a:lumMod val="60000"/>
                    <a:lumOff val="40000"/>
                  </a:schemeClr>
                </a:solidFill>
                <a:latin typeface="Avenir LT Std 55 Roman" panose="020B0703020203020204" pitchFamily="34" charset="0"/>
              </a:rPr>
              <a:t>CAPTURE</a:t>
            </a:r>
          </a:p>
        </p:txBody>
      </p:sp>
      <p:sp>
        <p:nvSpPr>
          <p:cNvPr id="2" name="Rectangle: Rounded Corners 1">
            <a:extLst>
              <a:ext uri="{FF2B5EF4-FFF2-40B4-BE49-F238E27FC236}">
                <a16:creationId xmlns:a16="http://schemas.microsoft.com/office/drawing/2014/main" id="{88E80E1F-9785-4CBE-9C49-87DC73178F49}"/>
              </a:ext>
            </a:extLst>
          </p:cNvPr>
          <p:cNvSpPr/>
          <p:nvPr/>
        </p:nvSpPr>
        <p:spPr>
          <a:xfrm>
            <a:off x="1991392" y="2120686"/>
            <a:ext cx="1583794" cy="2713181"/>
          </a:xfrm>
          <a:prstGeom prst="roundRect">
            <a:avLst/>
          </a:prstGeom>
          <a:noFill/>
          <a:ln>
            <a:solidFill>
              <a:srgbClr val="DBDBD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Arrow Connector 63"/>
          <p:cNvCxnSpPr>
            <a:stCxn id="53" idx="3"/>
          </p:cNvCxnSpPr>
          <p:nvPr/>
        </p:nvCxnSpPr>
        <p:spPr>
          <a:xfrm>
            <a:off x="1505037" y="2428254"/>
            <a:ext cx="735240" cy="773750"/>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55" idx="3"/>
          </p:cNvCxnSpPr>
          <p:nvPr/>
        </p:nvCxnSpPr>
        <p:spPr>
          <a:xfrm flipV="1">
            <a:off x="1461312" y="3432535"/>
            <a:ext cx="724775" cy="1"/>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V="1">
            <a:off x="1505037" y="3576966"/>
            <a:ext cx="716167" cy="797658"/>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28" name="Picture 1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67643" y="3486616"/>
            <a:ext cx="366523" cy="373187"/>
          </a:xfrm>
          <a:prstGeom prst="rect">
            <a:avLst/>
          </a:prstGeom>
        </p:spPr>
      </p:pic>
      <p:pic>
        <p:nvPicPr>
          <p:cNvPr id="129" name="Picture 1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0892" y="3478859"/>
            <a:ext cx="366523" cy="373187"/>
          </a:xfrm>
          <a:prstGeom prst="rect">
            <a:avLst/>
          </a:prstGeom>
        </p:spPr>
      </p:pic>
      <p:pic>
        <p:nvPicPr>
          <p:cNvPr id="131" name="Picture 13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25453" y="3490607"/>
            <a:ext cx="366523" cy="373187"/>
          </a:xfrm>
          <a:prstGeom prst="rect">
            <a:avLst/>
          </a:prstGeom>
        </p:spPr>
      </p:pic>
      <p:sp>
        <p:nvSpPr>
          <p:cNvPr id="18" name="Rounded Rectangle 17"/>
          <p:cNvSpPr/>
          <p:nvPr/>
        </p:nvSpPr>
        <p:spPr>
          <a:xfrm>
            <a:off x="2455803" y="3495005"/>
            <a:ext cx="308317" cy="279158"/>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20759" y="2855284"/>
            <a:ext cx="925427" cy="1141060"/>
          </a:xfrm>
          <a:prstGeom prst="rect">
            <a:avLst/>
          </a:prstGeom>
        </p:spPr>
      </p:pic>
      <p:pic>
        <p:nvPicPr>
          <p:cNvPr id="53" name="Picture 5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1435" y="2238056"/>
            <a:ext cx="373602" cy="380395"/>
          </a:xfrm>
          <a:prstGeom prst="rect">
            <a:avLst/>
          </a:prstGeom>
        </p:spPr>
      </p:pic>
      <p:pic>
        <p:nvPicPr>
          <p:cNvPr id="54" name="Picture 5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6232" y="4214933"/>
            <a:ext cx="373602" cy="380395"/>
          </a:xfrm>
          <a:prstGeom prst="rect">
            <a:avLst/>
          </a:prstGeom>
        </p:spPr>
      </p:pic>
      <p:pic>
        <p:nvPicPr>
          <p:cNvPr id="55" name="Picture 5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7710" y="3242338"/>
            <a:ext cx="373602" cy="380395"/>
          </a:xfrm>
          <a:prstGeom prst="rect">
            <a:avLst/>
          </a:prstGeom>
        </p:spPr>
      </p:pic>
      <p:sp>
        <p:nvSpPr>
          <p:cNvPr id="92" name="Content Placeholder 4">
            <a:extLst>
              <a:ext uri="{FF2B5EF4-FFF2-40B4-BE49-F238E27FC236}">
                <a16:creationId xmlns:a16="http://schemas.microsoft.com/office/drawing/2014/main" id="{689265CA-F392-4EAC-B808-534466F95BDF}"/>
              </a:ext>
            </a:extLst>
          </p:cNvPr>
          <p:cNvSpPr txBox="1">
            <a:spLocks/>
          </p:cNvSpPr>
          <p:nvPr/>
        </p:nvSpPr>
        <p:spPr>
          <a:xfrm>
            <a:off x="1800723" y="2249944"/>
            <a:ext cx="2013637" cy="41347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0" dirty="0">
                <a:solidFill>
                  <a:srgbClr val="0167C1"/>
                </a:solidFill>
                <a:latin typeface="Avenir LT Std 55 Roman" panose="020B0703020203020204" pitchFamily="34" charset="0"/>
              </a:rPr>
              <a:t>STORE</a:t>
            </a:r>
          </a:p>
        </p:txBody>
      </p:sp>
      <p:sp>
        <p:nvSpPr>
          <p:cNvPr id="107" name="TextBox 106">
            <a:extLst>
              <a:ext uri="{FF2B5EF4-FFF2-40B4-BE49-F238E27FC236}">
                <a16:creationId xmlns:a16="http://schemas.microsoft.com/office/drawing/2014/main" id="{94B40C6D-075F-48A8-92D3-54B286382E4A}"/>
              </a:ext>
            </a:extLst>
          </p:cNvPr>
          <p:cNvSpPr txBox="1"/>
          <p:nvPr/>
        </p:nvSpPr>
        <p:spPr>
          <a:xfrm>
            <a:off x="8441677" y="3686634"/>
            <a:ext cx="365806" cy="253916"/>
          </a:xfrm>
          <a:prstGeom prst="rect">
            <a:avLst/>
          </a:prstGeom>
          <a:noFill/>
        </p:spPr>
        <p:txBody>
          <a:bodyPr wrap="none" rtlCol="0">
            <a:spAutoFit/>
          </a:bodyPr>
          <a:lstStyle/>
          <a:p>
            <a:r>
              <a:rPr lang="en-US" sz="1050" dirty="0">
                <a:latin typeface="Avenir LT Std 65 Medium" panose="020B0603020203020204" pitchFamily="34" charset="0"/>
              </a:rPr>
              <a:t>DR</a:t>
            </a:r>
          </a:p>
        </p:txBody>
      </p:sp>
      <p:pic>
        <p:nvPicPr>
          <p:cNvPr id="110" name="Picture 109">
            <a:extLst>
              <a:ext uri="{FF2B5EF4-FFF2-40B4-BE49-F238E27FC236}">
                <a16:creationId xmlns:a16="http://schemas.microsoft.com/office/drawing/2014/main" id="{56533568-617A-40BC-96AE-F55AFB1F81C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97282" y="3105549"/>
            <a:ext cx="424960" cy="523980"/>
          </a:xfrm>
          <a:prstGeom prst="rect">
            <a:avLst/>
          </a:prstGeom>
        </p:spPr>
      </p:pic>
      <p:sp>
        <p:nvSpPr>
          <p:cNvPr id="114" name="Content Placeholder 4">
            <a:extLst>
              <a:ext uri="{FF2B5EF4-FFF2-40B4-BE49-F238E27FC236}">
                <a16:creationId xmlns:a16="http://schemas.microsoft.com/office/drawing/2014/main" id="{31D2C4D0-1702-40D2-9532-AD39E28127E5}"/>
              </a:ext>
            </a:extLst>
          </p:cNvPr>
          <p:cNvSpPr txBox="1">
            <a:spLocks/>
          </p:cNvSpPr>
          <p:nvPr/>
        </p:nvSpPr>
        <p:spPr>
          <a:xfrm>
            <a:off x="4117688" y="2249944"/>
            <a:ext cx="1748341" cy="41347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0" dirty="0">
                <a:solidFill>
                  <a:schemeClr val="tx1">
                    <a:lumMod val="65000"/>
                    <a:lumOff val="35000"/>
                  </a:schemeClr>
                </a:solidFill>
                <a:latin typeface="Avenir LT Std 55 Roman" panose="020B0703020203020204" pitchFamily="34" charset="0"/>
              </a:rPr>
              <a:t>MANAGE</a:t>
            </a:r>
          </a:p>
        </p:txBody>
      </p:sp>
      <p:sp>
        <p:nvSpPr>
          <p:cNvPr id="115" name="Content Placeholder 4">
            <a:extLst>
              <a:ext uri="{FF2B5EF4-FFF2-40B4-BE49-F238E27FC236}">
                <a16:creationId xmlns:a16="http://schemas.microsoft.com/office/drawing/2014/main" id="{7995B77F-1FB8-4B72-B7A7-F6009F34AFE8}"/>
              </a:ext>
            </a:extLst>
          </p:cNvPr>
          <p:cNvSpPr txBox="1">
            <a:spLocks/>
          </p:cNvSpPr>
          <p:nvPr/>
        </p:nvSpPr>
        <p:spPr>
          <a:xfrm>
            <a:off x="4087657" y="4383783"/>
            <a:ext cx="1748341" cy="41347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0" dirty="0">
                <a:solidFill>
                  <a:srgbClr val="0167C1"/>
                </a:solidFill>
                <a:latin typeface="Avenir LT Std 55 Roman" panose="020B0703020203020204" pitchFamily="34" charset="0"/>
              </a:rPr>
              <a:t>PRESERVE</a:t>
            </a:r>
          </a:p>
        </p:txBody>
      </p:sp>
      <p:cxnSp>
        <p:nvCxnSpPr>
          <p:cNvPr id="28" name="Straight Connector 27">
            <a:extLst>
              <a:ext uri="{FF2B5EF4-FFF2-40B4-BE49-F238E27FC236}">
                <a16:creationId xmlns:a16="http://schemas.microsoft.com/office/drawing/2014/main" id="{EAC8566D-0B7A-409B-BBF4-AB94B61050B1}"/>
              </a:ext>
            </a:extLst>
          </p:cNvPr>
          <p:cNvCxnSpPr>
            <a:cxnSpLocks/>
          </p:cNvCxnSpPr>
          <p:nvPr/>
        </p:nvCxnSpPr>
        <p:spPr>
          <a:xfrm>
            <a:off x="4934796" y="4856622"/>
            <a:ext cx="0" cy="590401"/>
          </a:xfrm>
          <a:prstGeom prst="line">
            <a:avLst/>
          </a:prstGeom>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56533568-617A-40BC-96AE-F55AFB1F81C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44913" y="3107821"/>
            <a:ext cx="424960" cy="523980"/>
          </a:xfrm>
          <a:prstGeom prst="rect">
            <a:avLst/>
          </a:prstGeom>
        </p:spPr>
      </p:pic>
      <p:pic>
        <p:nvPicPr>
          <p:cNvPr id="57" name="Picture 56">
            <a:extLst>
              <a:ext uri="{FF2B5EF4-FFF2-40B4-BE49-F238E27FC236}">
                <a16:creationId xmlns:a16="http://schemas.microsoft.com/office/drawing/2014/main" id="{56533568-617A-40BC-96AE-F55AFB1F81C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692544" y="3106861"/>
            <a:ext cx="424960" cy="523980"/>
          </a:xfrm>
          <a:prstGeom prst="rect">
            <a:avLst/>
          </a:prstGeom>
        </p:spPr>
      </p:pic>
      <p:pic>
        <p:nvPicPr>
          <p:cNvPr id="58" name="Picture 57">
            <a:extLst>
              <a:ext uri="{FF2B5EF4-FFF2-40B4-BE49-F238E27FC236}">
                <a16:creationId xmlns:a16="http://schemas.microsoft.com/office/drawing/2014/main" id="{56533568-617A-40BC-96AE-F55AFB1F81C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40174" y="3109519"/>
            <a:ext cx="424960" cy="523980"/>
          </a:xfrm>
          <a:prstGeom prst="rect">
            <a:avLst/>
          </a:prstGeom>
        </p:spPr>
      </p:pic>
      <p:pic>
        <p:nvPicPr>
          <p:cNvPr id="71" name="Picture 7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64317" y="4994711"/>
            <a:ext cx="658237" cy="422152"/>
          </a:xfrm>
          <a:prstGeom prst="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85974" y="4965677"/>
            <a:ext cx="531411" cy="514630"/>
          </a:xfrm>
          <a:prstGeom prst="rect">
            <a:avLst/>
          </a:prstGeom>
        </p:spPr>
      </p:pic>
      <p:pic>
        <p:nvPicPr>
          <p:cNvPr id="21" name="Picture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229036" y="2910424"/>
            <a:ext cx="1523171" cy="935491"/>
          </a:xfrm>
          <a:prstGeom prst="rect">
            <a:avLst/>
          </a:prstGeom>
        </p:spPr>
      </p:pic>
      <p:pic>
        <p:nvPicPr>
          <p:cNvPr id="25" name="Picture 2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426372" y="4019863"/>
            <a:ext cx="366779" cy="366779"/>
          </a:xfrm>
          <a:prstGeom prst="rect">
            <a:avLst/>
          </a:prstGeom>
        </p:spPr>
      </p:pic>
      <p:pic>
        <p:nvPicPr>
          <p:cNvPr id="72" name="Picture 7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060411" y="4019863"/>
            <a:ext cx="366779" cy="366779"/>
          </a:xfrm>
          <a:prstGeom prst="rect">
            <a:avLst/>
          </a:prstGeom>
        </p:spPr>
      </p:pic>
      <p:pic>
        <p:nvPicPr>
          <p:cNvPr id="73" name="Picture 7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694450" y="4018466"/>
            <a:ext cx="366779" cy="366779"/>
          </a:xfrm>
          <a:prstGeom prst="rect">
            <a:avLst/>
          </a:prstGeom>
        </p:spPr>
      </p:pic>
      <p:pic>
        <p:nvPicPr>
          <p:cNvPr id="75" name="Picture 7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369264" y="4011067"/>
            <a:ext cx="366779" cy="366779"/>
          </a:xfrm>
          <a:prstGeom prst="rect">
            <a:avLst/>
          </a:prstGeom>
        </p:spPr>
      </p:pic>
      <p:cxnSp>
        <p:nvCxnSpPr>
          <p:cNvPr id="59" name="Straight Connector 58">
            <a:extLst>
              <a:ext uri="{FF2B5EF4-FFF2-40B4-BE49-F238E27FC236}">
                <a16:creationId xmlns:a16="http://schemas.microsoft.com/office/drawing/2014/main" id="{5A7046A8-5032-4239-92EC-EEF6DDDC6E66}"/>
              </a:ext>
            </a:extLst>
          </p:cNvPr>
          <p:cNvCxnSpPr>
            <a:cxnSpLocks/>
          </p:cNvCxnSpPr>
          <p:nvPr/>
        </p:nvCxnSpPr>
        <p:spPr>
          <a:xfrm>
            <a:off x="5890277" y="3487937"/>
            <a:ext cx="2450986" cy="0"/>
          </a:xfrm>
          <a:prstGeom prst="line">
            <a:avLst/>
          </a:prstGeom>
          <a:ln w="12700">
            <a:solidFill>
              <a:srgbClr val="FF000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9A06279-A436-4D95-AEF5-C61C7DE608B6}"/>
              </a:ext>
            </a:extLst>
          </p:cNvPr>
          <p:cNvSpPr txBox="1"/>
          <p:nvPr/>
        </p:nvSpPr>
        <p:spPr>
          <a:xfrm>
            <a:off x="7591647" y="4845360"/>
            <a:ext cx="3409908" cy="1246495"/>
          </a:xfrm>
          <a:prstGeom prst="rect">
            <a:avLst/>
          </a:prstGeom>
          <a:noFill/>
        </p:spPr>
        <p:txBody>
          <a:bodyPr wrap="none" rtlCol="0">
            <a:spAutoFit/>
          </a:bodyPr>
          <a:lstStyle/>
          <a:p>
            <a:pPr marL="285750" indent="-285750">
              <a:lnSpc>
                <a:spcPts val="1800"/>
              </a:lnSpc>
              <a:buFont typeface="Arial" panose="020B0604020202020204" pitchFamily="34" charset="0"/>
              <a:buChar char="•"/>
            </a:pPr>
            <a:r>
              <a:rPr lang="en-US" dirty="0">
                <a:solidFill>
                  <a:srgbClr val="0167C1"/>
                </a:solidFill>
              </a:rPr>
              <a:t>80%-90% of data is inactive</a:t>
            </a:r>
          </a:p>
          <a:p>
            <a:pPr marL="285750" indent="-285750">
              <a:lnSpc>
                <a:spcPts val="1800"/>
              </a:lnSpc>
              <a:buFont typeface="Arial" panose="020B0604020202020204" pitchFamily="34" charset="0"/>
              <a:buChar char="•"/>
            </a:pPr>
            <a:endParaRPr lang="en-US" dirty="0">
              <a:solidFill>
                <a:srgbClr val="0167C1"/>
              </a:solidFill>
            </a:endParaRPr>
          </a:p>
          <a:p>
            <a:pPr marL="285750" indent="-285750">
              <a:lnSpc>
                <a:spcPts val="1800"/>
              </a:lnSpc>
              <a:buFont typeface="Arial" panose="020B0604020202020204" pitchFamily="34" charset="0"/>
              <a:buChar char="•"/>
            </a:pPr>
            <a:r>
              <a:rPr lang="en-US" dirty="0">
                <a:solidFill>
                  <a:srgbClr val="0167C1"/>
                </a:solidFill>
              </a:rPr>
              <a:t>Local storage being wasted</a:t>
            </a:r>
          </a:p>
          <a:p>
            <a:pPr marL="285750" indent="-285750">
              <a:lnSpc>
                <a:spcPts val="1800"/>
              </a:lnSpc>
              <a:buFont typeface="Arial" panose="020B0604020202020204" pitchFamily="34" charset="0"/>
              <a:buChar char="•"/>
            </a:pPr>
            <a:endParaRPr lang="en-US" dirty="0">
              <a:solidFill>
                <a:srgbClr val="0167C1"/>
              </a:solidFill>
            </a:endParaRPr>
          </a:p>
          <a:p>
            <a:pPr marL="285750" indent="-285750">
              <a:lnSpc>
                <a:spcPts val="1800"/>
              </a:lnSpc>
              <a:buFont typeface="Arial" panose="020B0604020202020204" pitchFamily="34" charset="0"/>
              <a:buChar char="•"/>
            </a:pPr>
            <a:r>
              <a:rPr lang="en-US" dirty="0">
                <a:solidFill>
                  <a:srgbClr val="0167C1"/>
                </a:solidFill>
              </a:rPr>
              <a:t>Cloud copies very expensive</a:t>
            </a:r>
          </a:p>
        </p:txBody>
      </p:sp>
      <p:sp>
        <p:nvSpPr>
          <p:cNvPr id="5" name="Rectangle 4">
            <a:extLst>
              <a:ext uri="{FF2B5EF4-FFF2-40B4-BE49-F238E27FC236}">
                <a16:creationId xmlns:a16="http://schemas.microsoft.com/office/drawing/2014/main" id="{2CBCEB8F-C43D-4913-98A3-0F240CE5606C}"/>
              </a:ext>
            </a:extLst>
          </p:cNvPr>
          <p:cNvSpPr/>
          <p:nvPr/>
        </p:nvSpPr>
        <p:spPr>
          <a:xfrm>
            <a:off x="8754622" y="2079050"/>
            <a:ext cx="498855" cy="769441"/>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a:t>
            </a:r>
          </a:p>
        </p:txBody>
      </p:sp>
      <p:sp>
        <p:nvSpPr>
          <p:cNvPr id="60" name="Rectangle 59">
            <a:extLst>
              <a:ext uri="{FF2B5EF4-FFF2-40B4-BE49-F238E27FC236}">
                <a16:creationId xmlns:a16="http://schemas.microsoft.com/office/drawing/2014/main" id="{33E4B61F-E7AD-4A37-B5EA-AFFD5FE61E91}"/>
              </a:ext>
            </a:extLst>
          </p:cNvPr>
          <p:cNvSpPr/>
          <p:nvPr/>
        </p:nvSpPr>
        <p:spPr>
          <a:xfrm>
            <a:off x="9106255" y="2079050"/>
            <a:ext cx="498855" cy="769441"/>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a:t>
            </a:r>
          </a:p>
        </p:txBody>
      </p:sp>
      <p:sp>
        <p:nvSpPr>
          <p:cNvPr id="61" name="Rectangle 60">
            <a:extLst>
              <a:ext uri="{FF2B5EF4-FFF2-40B4-BE49-F238E27FC236}">
                <a16:creationId xmlns:a16="http://schemas.microsoft.com/office/drawing/2014/main" id="{EBF72ADA-89C6-414A-8FA0-B164710D3EFB}"/>
              </a:ext>
            </a:extLst>
          </p:cNvPr>
          <p:cNvSpPr/>
          <p:nvPr/>
        </p:nvSpPr>
        <p:spPr>
          <a:xfrm>
            <a:off x="9457888" y="2079050"/>
            <a:ext cx="498855" cy="769441"/>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a:t>
            </a:r>
          </a:p>
        </p:txBody>
      </p:sp>
      <p:sp>
        <p:nvSpPr>
          <p:cNvPr id="62" name="Rectangle 61">
            <a:extLst>
              <a:ext uri="{FF2B5EF4-FFF2-40B4-BE49-F238E27FC236}">
                <a16:creationId xmlns:a16="http://schemas.microsoft.com/office/drawing/2014/main" id="{D394AE81-50B4-4378-A440-9006A41BE16B}"/>
              </a:ext>
            </a:extLst>
          </p:cNvPr>
          <p:cNvSpPr/>
          <p:nvPr/>
        </p:nvSpPr>
        <p:spPr>
          <a:xfrm>
            <a:off x="9809521" y="2079050"/>
            <a:ext cx="498855" cy="769441"/>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a:t>
            </a:r>
          </a:p>
        </p:txBody>
      </p:sp>
      <p:sp>
        <p:nvSpPr>
          <p:cNvPr id="63" name="Rectangle 62">
            <a:extLst>
              <a:ext uri="{FF2B5EF4-FFF2-40B4-BE49-F238E27FC236}">
                <a16:creationId xmlns:a16="http://schemas.microsoft.com/office/drawing/2014/main" id="{E3E08A00-21B1-4501-B512-B00EB5E1136E}"/>
              </a:ext>
            </a:extLst>
          </p:cNvPr>
          <p:cNvSpPr/>
          <p:nvPr/>
        </p:nvSpPr>
        <p:spPr>
          <a:xfrm>
            <a:off x="10188108" y="2079050"/>
            <a:ext cx="498855" cy="769441"/>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a:t>
            </a:r>
          </a:p>
        </p:txBody>
      </p:sp>
    </p:spTree>
    <p:extLst>
      <p:ext uri="{BB962C8B-B14F-4D97-AF65-F5344CB8AC3E}">
        <p14:creationId xmlns:p14="http://schemas.microsoft.com/office/powerpoint/2010/main" val="186786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4.375E-6 3.33333E-6 L 0.12097 0.1655 " pathEditMode="relative" rAng="0" ptsTypes="AA">
                                      <p:cBhvr>
                                        <p:cTn id="6" dur="1100" fill="hold"/>
                                        <p:tgtEl>
                                          <p:spTgt spid="53"/>
                                        </p:tgtEl>
                                        <p:attrNameLst>
                                          <p:attrName>ppt_x</p:attrName>
                                          <p:attrName>ppt_y</p:attrName>
                                        </p:attrNameLst>
                                      </p:cBhvr>
                                      <p:rCtr x="6003" y="8264"/>
                                    </p:animMotion>
                                  </p:childTnLst>
                                </p:cTn>
                              </p:par>
                              <p:par>
                                <p:cTn id="7" presetID="10" presetClass="exit" presetSubtype="0" fill="hold" nodeType="withEffect">
                                  <p:stCondLst>
                                    <p:cond delay="0"/>
                                  </p:stCondLst>
                                  <p:childTnLst>
                                    <p:animEffect transition="out" filter="fade">
                                      <p:cBhvr>
                                        <p:cTn id="8" dur="500"/>
                                        <p:tgtEl>
                                          <p:spTgt spid="64"/>
                                        </p:tgtEl>
                                      </p:cBhvr>
                                    </p:animEffect>
                                    <p:set>
                                      <p:cBhvr>
                                        <p:cTn id="9" dur="1" fill="hold">
                                          <p:stCondLst>
                                            <p:cond delay="499"/>
                                          </p:stCondLst>
                                        </p:cTn>
                                        <p:tgtEl>
                                          <p:spTgt spid="64"/>
                                        </p:tgtEl>
                                        <p:attrNameLst>
                                          <p:attrName>style.visibility</p:attrName>
                                        </p:attrNameLst>
                                      </p:cBhvr>
                                      <p:to>
                                        <p:strVal val="hidden"/>
                                      </p:to>
                                    </p:set>
                                  </p:childTnLst>
                                </p:cTn>
                              </p:par>
                            </p:childTnLst>
                          </p:cTn>
                        </p:par>
                        <p:par>
                          <p:cTn id="10" fill="hold">
                            <p:stCondLst>
                              <p:cond delay="1100"/>
                            </p:stCondLst>
                            <p:childTnLst>
                              <p:par>
                                <p:cTn id="11" presetID="42" presetClass="path" presetSubtype="0" accel="50000" decel="50000" fill="hold" nodeType="afterEffect">
                                  <p:stCondLst>
                                    <p:cond delay="0"/>
                                  </p:stCondLst>
                                  <p:childTnLst>
                                    <p:animMotion origin="layout" path="M 2.70833E-6 -2.96296E-6 L 0.13698 0.00371 " pathEditMode="relative" rAng="0" ptsTypes="AA">
                                      <p:cBhvr>
                                        <p:cTn id="12" dur="1100" fill="hold"/>
                                        <p:tgtEl>
                                          <p:spTgt spid="55"/>
                                        </p:tgtEl>
                                        <p:attrNameLst>
                                          <p:attrName>ppt_x</p:attrName>
                                          <p:attrName>ppt_y</p:attrName>
                                        </p:attrNameLst>
                                      </p:cBhvr>
                                      <p:rCtr x="6849" y="185"/>
                                    </p:animMotion>
                                  </p:childTnLst>
                                </p:cTn>
                              </p:par>
                              <p:par>
                                <p:cTn id="13" presetID="10" presetClass="exit" presetSubtype="0" fill="hold" nodeType="withEffect">
                                  <p:stCondLst>
                                    <p:cond delay="0"/>
                                  </p:stCondLst>
                                  <p:childTnLst>
                                    <p:animEffect transition="out" filter="fade">
                                      <p:cBhvr>
                                        <p:cTn id="14" dur="500"/>
                                        <p:tgtEl>
                                          <p:spTgt spid="66"/>
                                        </p:tgtEl>
                                      </p:cBhvr>
                                    </p:animEffect>
                                    <p:set>
                                      <p:cBhvr>
                                        <p:cTn id="15" dur="1" fill="hold">
                                          <p:stCondLst>
                                            <p:cond delay="499"/>
                                          </p:stCondLst>
                                        </p:cTn>
                                        <p:tgtEl>
                                          <p:spTgt spid="66"/>
                                        </p:tgtEl>
                                        <p:attrNameLst>
                                          <p:attrName>style.visibility</p:attrName>
                                        </p:attrNameLst>
                                      </p:cBhvr>
                                      <p:to>
                                        <p:strVal val="hidden"/>
                                      </p:to>
                                    </p:set>
                                  </p:childTnLst>
                                </p:cTn>
                              </p:par>
                            </p:childTnLst>
                          </p:cTn>
                        </p:par>
                        <p:par>
                          <p:cTn id="16" fill="hold">
                            <p:stCondLst>
                              <p:cond delay="2200"/>
                            </p:stCondLst>
                            <p:childTnLst>
                              <p:par>
                                <p:cTn id="17" presetID="42" presetClass="path" presetSubtype="0" accel="50000" decel="50000" fill="hold" nodeType="afterEffect">
                                  <p:stCondLst>
                                    <p:cond delay="0"/>
                                  </p:stCondLst>
                                  <p:childTnLst>
                                    <p:animMotion origin="layout" path="M 1.66667E-6 2.96296E-6 L 0.11537 -0.16435 " pathEditMode="relative" rAng="0" ptsTypes="AA">
                                      <p:cBhvr>
                                        <p:cTn id="18" dur="1000" fill="hold"/>
                                        <p:tgtEl>
                                          <p:spTgt spid="54"/>
                                        </p:tgtEl>
                                        <p:attrNameLst>
                                          <p:attrName>ppt_x</p:attrName>
                                          <p:attrName>ppt_y</p:attrName>
                                        </p:attrNameLst>
                                      </p:cBhvr>
                                      <p:rCtr x="5846" y="-8264"/>
                                    </p:animMotion>
                                  </p:childTnLst>
                                </p:cTn>
                              </p:par>
                              <p:par>
                                <p:cTn id="19" presetID="10" presetClass="exit" presetSubtype="0" fill="hold" nodeType="withEffect">
                                  <p:stCondLst>
                                    <p:cond delay="0"/>
                                  </p:stCondLst>
                                  <p:childTnLst>
                                    <p:animEffect transition="out" filter="fade">
                                      <p:cBhvr>
                                        <p:cTn id="20" dur="500"/>
                                        <p:tgtEl>
                                          <p:spTgt spid="137"/>
                                        </p:tgtEl>
                                      </p:cBhvr>
                                    </p:animEffect>
                                    <p:set>
                                      <p:cBhvr>
                                        <p:cTn id="21" dur="1" fill="hold">
                                          <p:stCondLst>
                                            <p:cond delay="499"/>
                                          </p:stCondLst>
                                        </p:cTn>
                                        <p:tgtEl>
                                          <p:spTgt spid="137"/>
                                        </p:tgtEl>
                                        <p:attrNameLst>
                                          <p:attrName>style.visibility</p:attrName>
                                        </p:attrNameLst>
                                      </p:cBhvr>
                                      <p:to>
                                        <p:strVal val="hidden"/>
                                      </p:to>
                                    </p:set>
                                  </p:childTnLst>
                                </p:cTn>
                              </p:par>
                            </p:childTnLst>
                          </p:cTn>
                        </p:par>
                        <p:par>
                          <p:cTn id="22" fill="hold">
                            <p:stCondLst>
                              <p:cond delay="3200"/>
                            </p:stCondLst>
                            <p:childTnLst>
                              <p:par>
                                <p:cTn id="23" presetID="10" presetClass="entr" presetSubtype="0" fill="hold"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fade">
                                      <p:cBhvr>
                                        <p:cTn id="25" dur="250"/>
                                        <p:tgtEl>
                                          <p:spTgt spid="1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par>
                          <p:cTn id="29" fill="hold">
                            <p:stCondLst>
                              <p:cond delay="3700"/>
                            </p:stCondLst>
                            <p:childTnLst>
                              <p:par>
                                <p:cTn id="30" presetID="10" presetClass="entr" presetSubtype="0" fill="hold"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250"/>
                                        <p:tgtEl>
                                          <p:spTgt spid="5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500"/>
                                        <p:tgtEl>
                                          <p:spTgt spid="60"/>
                                        </p:tgtEl>
                                      </p:cBhvr>
                                    </p:animEffect>
                                  </p:childTnLst>
                                </p:cTn>
                              </p:par>
                            </p:childTnLst>
                          </p:cTn>
                        </p:par>
                        <p:par>
                          <p:cTn id="36" fill="hold">
                            <p:stCondLst>
                              <p:cond delay="4200"/>
                            </p:stCondLst>
                            <p:childTnLst>
                              <p:par>
                                <p:cTn id="37" presetID="10" presetClass="entr" presetSubtype="0"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250"/>
                                        <p:tgtEl>
                                          <p:spTgt spid="5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500"/>
                                        <p:tgtEl>
                                          <p:spTgt spid="61"/>
                                        </p:tgtEl>
                                      </p:cBhvr>
                                    </p:animEffect>
                                  </p:childTnLst>
                                </p:cTn>
                              </p:par>
                            </p:childTnLst>
                          </p:cTn>
                        </p:par>
                        <p:par>
                          <p:cTn id="43" fill="hold">
                            <p:stCondLst>
                              <p:cond delay="4700"/>
                            </p:stCondLst>
                            <p:childTnLst>
                              <p:par>
                                <p:cTn id="44" presetID="10" presetClass="entr" presetSubtype="0"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fade">
                                      <p:cBhvr>
                                        <p:cTn id="46" dur="250"/>
                                        <p:tgtEl>
                                          <p:spTgt spid="5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500"/>
                                        <p:tgtEl>
                                          <p:spTgt spid="6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fade">
                                      <p:cBhvr>
                                        <p:cTn id="5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0" grpId="0"/>
      <p:bldP spid="61" grpId="0"/>
      <p:bldP spid="62" grpId="0"/>
      <p:bldP spid="6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415A8-8A0E-4679-81C2-1401546F5F68}"/>
              </a:ext>
            </a:extLst>
          </p:cNvPr>
          <p:cNvSpPr>
            <a:spLocks noGrp="1"/>
          </p:cNvSpPr>
          <p:nvPr>
            <p:ph type="ctrTitle"/>
          </p:nvPr>
        </p:nvSpPr>
        <p:spPr>
          <a:xfrm>
            <a:off x="1271665" y="1865837"/>
            <a:ext cx="9648669" cy="2387600"/>
          </a:xfrm>
        </p:spPr>
        <p:txBody>
          <a:bodyPr/>
          <a:lstStyle/>
          <a:p>
            <a:r>
              <a:rPr lang="en-US" dirty="0"/>
              <a:t>How does </a:t>
            </a:r>
            <a:r>
              <a:rPr lang="en-US" dirty="0">
                <a:solidFill>
                  <a:srgbClr val="0167C1"/>
                </a:solidFill>
              </a:rPr>
              <a:t>restorVault </a:t>
            </a:r>
            <a:br>
              <a:rPr lang="en-US" dirty="0">
                <a:solidFill>
                  <a:srgbClr val="0167C1"/>
                </a:solidFill>
              </a:rPr>
            </a:br>
            <a:r>
              <a:rPr lang="en-US" dirty="0">
                <a:solidFill>
                  <a:srgbClr val="0167C1"/>
                </a:solidFill>
              </a:rPr>
              <a:t>assure </a:t>
            </a:r>
            <a:r>
              <a:rPr lang="en-US" dirty="0">
                <a:solidFill>
                  <a:schemeClr val="tx1"/>
                </a:solidFill>
              </a:rPr>
              <a:t>ECM compliance</a:t>
            </a:r>
            <a:br>
              <a:rPr lang="en-US" dirty="0">
                <a:solidFill>
                  <a:srgbClr val="0167C1"/>
                </a:solidFill>
              </a:rPr>
            </a:br>
            <a:r>
              <a:rPr lang="en-US" dirty="0">
                <a:solidFill>
                  <a:srgbClr val="0167C1"/>
                </a:solidFill>
              </a:rPr>
              <a:t>with 80% lower costs?</a:t>
            </a:r>
          </a:p>
        </p:txBody>
      </p:sp>
    </p:spTree>
    <p:extLst>
      <p:ext uri="{BB962C8B-B14F-4D97-AF65-F5344CB8AC3E}">
        <p14:creationId xmlns:p14="http://schemas.microsoft.com/office/powerpoint/2010/main" val="2533112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94"/>
          <p:cNvGrpSpPr/>
          <p:nvPr/>
        </p:nvGrpSpPr>
        <p:grpSpPr>
          <a:xfrm>
            <a:off x="388378" y="2135214"/>
            <a:ext cx="925131" cy="2610166"/>
            <a:chOff x="-1208109" y="2149926"/>
            <a:chExt cx="925131" cy="2610166"/>
          </a:xfrm>
        </p:grpSpPr>
        <p:pic>
          <p:nvPicPr>
            <p:cNvPr id="103" name="Picture 10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6554" y="3148154"/>
              <a:ext cx="922020" cy="632460"/>
            </a:xfrm>
            <a:prstGeom prst="rect">
              <a:avLst/>
            </a:prstGeom>
          </p:spPr>
        </p:pic>
        <p:pic>
          <p:nvPicPr>
            <p:cNvPr id="106" name="Picture 10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8109" y="2149926"/>
              <a:ext cx="925131" cy="634594"/>
            </a:xfrm>
            <a:prstGeom prst="rect">
              <a:avLst/>
            </a:prstGeom>
          </p:spPr>
        </p:pic>
        <p:pic>
          <p:nvPicPr>
            <p:cNvPr id="107" name="Picture 10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6554" y="4127632"/>
              <a:ext cx="922020" cy="632460"/>
            </a:xfrm>
            <a:prstGeom prst="rect">
              <a:avLst/>
            </a:prstGeom>
          </p:spPr>
        </p:pic>
      </p:grpSp>
      <p:grpSp>
        <p:nvGrpSpPr>
          <p:cNvPr id="86" name="Group 85"/>
          <p:cNvGrpSpPr/>
          <p:nvPr/>
        </p:nvGrpSpPr>
        <p:grpSpPr>
          <a:xfrm>
            <a:off x="7555716" y="2953871"/>
            <a:ext cx="3671547" cy="1308163"/>
            <a:chOff x="7462847" y="1617799"/>
            <a:chExt cx="3671547" cy="1308163"/>
          </a:xfrm>
        </p:grpSpPr>
        <p:sp>
          <p:nvSpPr>
            <p:cNvPr id="92" name="Rounded Rectangle 91"/>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p:cNvCxnSpPr/>
            <p:nvPr/>
          </p:nvCxnSpPr>
          <p:spPr>
            <a:xfrm>
              <a:off x="9268715" y="1617799"/>
              <a:ext cx="0" cy="13081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7541858" y="1604501"/>
            <a:ext cx="3671547" cy="1349370"/>
            <a:chOff x="7462847" y="1604501"/>
            <a:chExt cx="3671547" cy="1349370"/>
          </a:xfrm>
        </p:grpSpPr>
        <p:sp>
          <p:nvSpPr>
            <p:cNvPr id="81" name="Rounded Rectangle 80"/>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Connector 84"/>
            <p:cNvCxnSpPr/>
            <p:nvPr/>
          </p:nvCxnSpPr>
          <p:spPr>
            <a:xfrm>
              <a:off x="9282573" y="1604501"/>
              <a:ext cx="0" cy="13493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72" name="Picture 71">
            <a:extLst>
              <a:ext uri="{FF2B5EF4-FFF2-40B4-BE49-F238E27FC236}">
                <a16:creationId xmlns:a16="http://schemas.microsoft.com/office/drawing/2014/main" id="{8DDDB8E7-EFD5-4C95-B262-B88EA286EF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54326" y="1977274"/>
            <a:ext cx="620327" cy="608511"/>
          </a:xfrm>
          <a:prstGeom prst="rect">
            <a:avLst/>
          </a:prstGeom>
        </p:spPr>
      </p:pic>
      <p:pic>
        <p:nvPicPr>
          <p:cNvPr id="65" name="Picture 64">
            <a:extLst>
              <a:ext uri="{FF2B5EF4-FFF2-40B4-BE49-F238E27FC236}">
                <a16:creationId xmlns:a16="http://schemas.microsoft.com/office/drawing/2014/main" id="{897EB0CF-52F6-4C37-A164-EA9BE8A273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81893" y="1682919"/>
            <a:ext cx="889920" cy="1097280"/>
          </a:xfrm>
          <a:prstGeom prst="rect">
            <a:avLst/>
          </a:prstGeom>
        </p:spPr>
      </p:pic>
      <p:grpSp>
        <p:nvGrpSpPr>
          <p:cNvPr id="96" name="Group 95"/>
          <p:cNvGrpSpPr/>
          <p:nvPr/>
        </p:nvGrpSpPr>
        <p:grpSpPr>
          <a:xfrm>
            <a:off x="7541858" y="4281191"/>
            <a:ext cx="3671547" cy="1349370"/>
            <a:chOff x="7462847" y="1604501"/>
            <a:chExt cx="3671547" cy="1349370"/>
          </a:xfrm>
        </p:grpSpPr>
        <p:sp>
          <p:nvSpPr>
            <p:cNvPr id="97" name="Rounded Rectangle 96"/>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p:nvPr/>
          </p:nvCxnSpPr>
          <p:spPr>
            <a:xfrm>
              <a:off x="9282573" y="1604501"/>
              <a:ext cx="0" cy="13493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7647246" y="1663486"/>
            <a:ext cx="1362075" cy="1141278"/>
            <a:chOff x="7647246" y="1663486"/>
            <a:chExt cx="1362075" cy="1141278"/>
          </a:xfrm>
        </p:grpSpPr>
        <p:sp>
          <p:nvSpPr>
            <p:cNvPr id="99" name="Content Placeholder 4"/>
            <p:cNvSpPr txBox="1">
              <a:spLocks/>
            </p:cNvSpPr>
            <p:nvPr/>
          </p:nvSpPr>
          <p:spPr>
            <a:xfrm>
              <a:off x="7715064" y="2536974"/>
              <a:ext cx="1236441" cy="267790"/>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0" dirty="0">
                  <a:solidFill>
                    <a:schemeClr val="bg1">
                      <a:lumMod val="75000"/>
                    </a:schemeClr>
                  </a:solidFill>
                  <a:latin typeface="Avenir LT Std 65 Medium" panose="020B0603020203020204" pitchFamily="34" charset="0"/>
                </a:rPr>
                <a:t>PROVIDER 1</a:t>
              </a:r>
            </a:p>
          </p:txBody>
        </p:sp>
        <p:pic>
          <p:nvPicPr>
            <p:cNvPr id="100" name="Picture 9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47246" y="1663486"/>
              <a:ext cx="1362075" cy="876300"/>
            </a:xfrm>
            <a:prstGeom prst="rect">
              <a:avLst/>
            </a:prstGeom>
          </p:spPr>
        </p:pic>
      </p:grpSp>
      <p:sp>
        <p:nvSpPr>
          <p:cNvPr id="102" name="Content Placeholder 4"/>
          <p:cNvSpPr txBox="1">
            <a:spLocks/>
          </p:cNvSpPr>
          <p:nvPr/>
        </p:nvSpPr>
        <p:spPr>
          <a:xfrm>
            <a:off x="7715064" y="3901794"/>
            <a:ext cx="1236441" cy="267790"/>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0" dirty="0">
                <a:solidFill>
                  <a:schemeClr val="bg1">
                    <a:lumMod val="75000"/>
                  </a:schemeClr>
                </a:solidFill>
                <a:latin typeface="Avenir LT Std 65 Medium" panose="020B0603020203020204" pitchFamily="34" charset="0"/>
              </a:rPr>
              <a:t>PROVIDER 2</a:t>
            </a:r>
          </a:p>
        </p:txBody>
      </p:sp>
      <p:sp>
        <p:nvSpPr>
          <p:cNvPr id="89" name="TextBox 88">
            <a:extLst>
              <a:ext uri="{FF2B5EF4-FFF2-40B4-BE49-F238E27FC236}">
                <a16:creationId xmlns:a16="http://schemas.microsoft.com/office/drawing/2014/main" id="{C2FCB6F1-27EA-4037-A936-0093DA62AAC4}"/>
              </a:ext>
            </a:extLst>
          </p:cNvPr>
          <p:cNvSpPr txBox="1"/>
          <p:nvPr/>
        </p:nvSpPr>
        <p:spPr>
          <a:xfrm>
            <a:off x="11344258" y="2370102"/>
            <a:ext cx="497252" cy="369332"/>
          </a:xfrm>
          <a:prstGeom prst="rect">
            <a:avLst/>
          </a:prstGeom>
          <a:noFill/>
        </p:spPr>
        <p:txBody>
          <a:bodyPr wrap="none" rtlCol="0">
            <a:spAutoFit/>
          </a:bodyPr>
          <a:lstStyle/>
          <a:p>
            <a:r>
              <a:rPr lang="en-US" dirty="0">
                <a:latin typeface="Avenir LT Std 65 Medium" panose="020B0603020203020204" pitchFamily="34" charset="0"/>
              </a:rPr>
              <a:t>DR</a:t>
            </a:r>
          </a:p>
        </p:txBody>
      </p:sp>
      <p:sp>
        <p:nvSpPr>
          <p:cNvPr id="90" name="TextBox 89">
            <a:extLst>
              <a:ext uri="{FF2B5EF4-FFF2-40B4-BE49-F238E27FC236}">
                <a16:creationId xmlns:a16="http://schemas.microsoft.com/office/drawing/2014/main" id="{EF7BDEA6-C777-4865-8B75-93F96C9A656D}"/>
              </a:ext>
            </a:extLst>
          </p:cNvPr>
          <p:cNvSpPr txBox="1"/>
          <p:nvPr/>
        </p:nvSpPr>
        <p:spPr>
          <a:xfrm>
            <a:off x="11344258" y="3056482"/>
            <a:ext cx="538930" cy="369332"/>
          </a:xfrm>
          <a:prstGeom prst="rect">
            <a:avLst/>
          </a:prstGeom>
          <a:noFill/>
        </p:spPr>
        <p:txBody>
          <a:bodyPr wrap="none" rtlCol="0">
            <a:spAutoFit/>
          </a:bodyPr>
          <a:lstStyle/>
          <a:p>
            <a:r>
              <a:rPr lang="en-US" dirty="0">
                <a:latin typeface="Avenir LT Std 65 Medium" panose="020B0603020203020204" pitchFamily="34" charset="0"/>
              </a:rPr>
              <a:t>QA</a:t>
            </a:r>
          </a:p>
        </p:txBody>
      </p:sp>
      <p:sp>
        <p:nvSpPr>
          <p:cNvPr id="91" name="Content Placeholder 4">
            <a:extLst>
              <a:ext uri="{FF2B5EF4-FFF2-40B4-BE49-F238E27FC236}">
                <a16:creationId xmlns:a16="http://schemas.microsoft.com/office/drawing/2014/main" id="{D8C8679B-26AB-4E00-9E4A-6E40160B3FC1}"/>
              </a:ext>
            </a:extLst>
          </p:cNvPr>
          <p:cNvSpPr txBox="1">
            <a:spLocks/>
          </p:cNvSpPr>
          <p:nvPr/>
        </p:nvSpPr>
        <p:spPr>
          <a:xfrm>
            <a:off x="7173254" y="1194195"/>
            <a:ext cx="4877203" cy="41347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900" b="0" dirty="0">
                <a:solidFill>
                  <a:srgbClr val="0167C1"/>
                </a:solidFill>
                <a:latin typeface="Avenir LT Std 55 Roman" panose="020B0703020203020204" pitchFamily="34" charset="0"/>
              </a:rPr>
              <a:t>CLOUD BUSINESS OPERATIONS</a:t>
            </a:r>
          </a:p>
        </p:txBody>
      </p:sp>
      <p:sp>
        <p:nvSpPr>
          <p:cNvPr id="93" name="TextBox 92">
            <a:extLst>
              <a:ext uri="{FF2B5EF4-FFF2-40B4-BE49-F238E27FC236}">
                <a16:creationId xmlns:a16="http://schemas.microsoft.com/office/drawing/2014/main" id="{4CCE854F-D064-4C98-9E2D-6EABFF02BCA2}"/>
              </a:ext>
            </a:extLst>
          </p:cNvPr>
          <p:cNvSpPr txBox="1"/>
          <p:nvPr/>
        </p:nvSpPr>
        <p:spPr>
          <a:xfrm>
            <a:off x="11273726" y="3791731"/>
            <a:ext cx="659155" cy="369332"/>
          </a:xfrm>
          <a:prstGeom prst="rect">
            <a:avLst/>
          </a:prstGeom>
          <a:noFill/>
        </p:spPr>
        <p:txBody>
          <a:bodyPr wrap="none" rtlCol="0">
            <a:spAutoFit/>
          </a:bodyPr>
          <a:lstStyle/>
          <a:p>
            <a:r>
              <a:rPr lang="en-US" dirty="0">
                <a:latin typeface="Avenir LT Std 65 Medium" panose="020B0603020203020204" pitchFamily="34" charset="0"/>
              </a:rPr>
              <a:t>DEV</a:t>
            </a:r>
          </a:p>
        </p:txBody>
      </p:sp>
      <p:sp>
        <p:nvSpPr>
          <p:cNvPr id="104" name="TextBox 103">
            <a:extLst>
              <a:ext uri="{FF2B5EF4-FFF2-40B4-BE49-F238E27FC236}">
                <a16:creationId xmlns:a16="http://schemas.microsoft.com/office/drawing/2014/main" id="{8306E84D-E114-413D-9017-D5C6105AA2EE}"/>
              </a:ext>
            </a:extLst>
          </p:cNvPr>
          <p:cNvSpPr txBox="1"/>
          <p:nvPr/>
        </p:nvSpPr>
        <p:spPr>
          <a:xfrm>
            <a:off x="11241665" y="4568732"/>
            <a:ext cx="723275" cy="307777"/>
          </a:xfrm>
          <a:prstGeom prst="rect">
            <a:avLst/>
          </a:prstGeom>
          <a:noFill/>
        </p:spPr>
        <p:txBody>
          <a:bodyPr wrap="none" rtlCol="0">
            <a:spAutoFit/>
          </a:bodyPr>
          <a:lstStyle/>
          <a:p>
            <a:r>
              <a:rPr lang="en-US" sz="1400" dirty="0">
                <a:latin typeface="Avenir LT Std 65 Medium" panose="020B0603020203020204" pitchFamily="34" charset="0"/>
              </a:rPr>
              <a:t>TRAIN</a:t>
            </a:r>
          </a:p>
        </p:txBody>
      </p:sp>
      <p:sp>
        <p:nvSpPr>
          <p:cNvPr id="84" name="Rounded Rectangle 40">
            <a:extLst>
              <a:ext uri="{FF2B5EF4-FFF2-40B4-BE49-F238E27FC236}">
                <a16:creationId xmlns:a16="http://schemas.microsoft.com/office/drawing/2014/main" id="{8E2B205C-B2D1-47CD-8D7D-42EDA8493208}"/>
              </a:ext>
            </a:extLst>
          </p:cNvPr>
          <p:cNvSpPr/>
          <p:nvPr/>
        </p:nvSpPr>
        <p:spPr>
          <a:xfrm>
            <a:off x="7265876" y="1126697"/>
            <a:ext cx="4815852" cy="4680805"/>
          </a:xfrm>
          <a:prstGeom prst="roundRect">
            <a:avLst>
              <a:gd name="adj" fmla="val 5245"/>
            </a:avLst>
          </a:prstGeom>
          <a:no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a:stCxn id="126" idx="3"/>
          </p:cNvCxnSpPr>
          <p:nvPr/>
        </p:nvCxnSpPr>
        <p:spPr>
          <a:xfrm flipV="1">
            <a:off x="5864507" y="2432718"/>
            <a:ext cx="1797026" cy="1048218"/>
          </a:xfrm>
          <a:prstGeom prst="straightConnector1">
            <a:avLst/>
          </a:prstGeom>
          <a:ln w="12700">
            <a:solidFill>
              <a:srgbClr val="F15A2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26" idx="3"/>
          </p:cNvCxnSpPr>
          <p:nvPr/>
        </p:nvCxnSpPr>
        <p:spPr>
          <a:xfrm flipV="1">
            <a:off x="5864507" y="3467100"/>
            <a:ext cx="1773132" cy="13836"/>
          </a:xfrm>
          <a:prstGeom prst="straightConnector1">
            <a:avLst/>
          </a:prstGeom>
          <a:ln w="12700">
            <a:solidFill>
              <a:srgbClr val="F15A24"/>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119" name="Picture 1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65440" y="1977274"/>
            <a:ext cx="620326" cy="608511"/>
          </a:xfrm>
          <a:prstGeom prst="rect">
            <a:avLst/>
          </a:prstGeom>
        </p:spPr>
      </p:pic>
      <p:pic>
        <p:nvPicPr>
          <p:cNvPr id="5" name="Picture 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81893" y="1682919"/>
            <a:ext cx="889920" cy="1097280"/>
          </a:xfrm>
          <a:prstGeom prst="rect">
            <a:avLst/>
          </a:prstGeom>
        </p:spPr>
      </p:pic>
      <p:sp>
        <p:nvSpPr>
          <p:cNvPr id="4" name="Title 3"/>
          <p:cNvSpPr>
            <a:spLocks noGrp="1"/>
          </p:cNvSpPr>
          <p:nvPr>
            <p:ph type="title"/>
          </p:nvPr>
        </p:nvSpPr>
        <p:spPr/>
        <p:txBody>
          <a:bodyPr>
            <a:noAutofit/>
          </a:bodyPr>
          <a:lstStyle/>
          <a:p>
            <a:r>
              <a:rPr lang="en-US" sz="3600" dirty="0">
                <a:latin typeface="Avenir LT Std 65 Medium" panose="020B0603020203020204" pitchFamily="34" charset="0"/>
              </a:rPr>
              <a:t>Public Cloud Storage</a:t>
            </a:r>
            <a:br>
              <a:rPr lang="en-US" sz="3600" dirty="0">
                <a:latin typeface="Avenir LT Std 65 Medium" panose="020B0603020203020204" pitchFamily="34" charset="0"/>
              </a:rPr>
            </a:br>
            <a:r>
              <a:rPr lang="en-US" sz="2400" dirty="0">
                <a:latin typeface="Avenir LT Std 65 Medium" panose="020B0603020203020204" pitchFamily="34" charset="0"/>
              </a:rPr>
              <a:t>OS, Db and Data ghosted to the Cloud</a:t>
            </a:r>
            <a:endParaRPr lang="en-US" sz="3600" dirty="0">
              <a:latin typeface="Avenir LT Std 65 Medium" panose="020B0603020203020204" pitchFamily="34" charset="0"/>
            </a:endParaRPr>
          </a:p>
        </p:txBody>
      </p:sp>
      <p:sp>
        <p:nvSpPr>
          <p:cNvPr id="3" name="TextBox 2"/>
          <p:cNvSpPr txBox="1"/>
          <p:nvPr/>
        </p:nvSpPr>
        <p:spPr>
          <a:xfrm>
            <a:off x="250182" y="5880465"/>
            <a:ext cx="473206" cy="338554"/>
          </a:xfrm>
          <a:prstGeom prst="rect">
            <a:avLst/>
          </a:prstGeom>
          <a:noFill/>
        </p:spPr>
        <p:txBody>
          <a:bodyPr wrap="none" rtlCol="0">
            <a:spAutoFit/>
          </a:bodyPr>
          <a:lstStyle/>
          <a:p>
            <a:r>
              <a:rPr lang="en-US" sz="1600" dirty="0">
                <a:latin typeface="Avenir LT Std 55 Roman" panose="020B0703020203020204" pitchFamily="34" charset="0"/>
              </a:rPr>
              <a:t>OS</a:t>
            </a:r>
          </a:p>
        </p:txBody>
      </p:sp>
      <p:sp>
        <p:nvSpPr>
          <p:cNvPr id="7" name="Rounded Rectangle 6"/>
          <p:cNvSpPr/>
          <p:nvPr/>
        </p:nvSpPr>
        <p:spPr>
          <a:xfrm>
            <a:off x="111503" y="5962817"/>
            <a:ext cx="159324" cy="15932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a:off x="812850" y="5962817"/>
            <a:ext cx="159878" cy="159878"/>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1572844" y="5962818"/>
            <a:ext cx="159324" cy="159324"/>
          </a:xfrm>
          <a:prstGeom prst="roundRect">
            <a:avLst/>
          </a:prstGeom>
          <a:solidFill>
            <a:srgbClr val="F1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995749" y="5880465"/>
            <a:ext cx="470000" cy="338554"/>
          </a:xfrm>
          <a:prstGeom prst="rect">
            <a:avLst/>
          </a:prstGeom>
          <a:noFill/>
        </p:spPr>
        <p:txBody>
          <a:bodyPr wrap="none" rtlCol="0">
            <a:spAutoFit/>
          </a:bodyPr>
          <a:lstStyle/>
          <a:p>
            <a:r>
              <a:rPr lang="en-US" sz="1600" dirty="0">
                <a:latin typeface="Avenir LT Std 55 Roman" panose="020B0703020203020204" pitchFamily="34" charset="0"/>
              </a:rPr>
              <a:t>Db</a:t>
            </a:r>
          </a:p>
        </p:txBody>
      </p:sp>
      <p:sp>
        <p:nvSpPr>
          <p:cNvPr id="71" name="TextBox 70"/>
          <p:cNvSpPr txBox="1"/>
          <p:nvPr/>
        </p:nvSpPr>
        <p:spPr>
          <a:xfrm>
            <a:off x="1718520" y="5880465"/>
            <a:ext cx="641522" cy="338554"/>
          </a:xfrm>
          <a:prstGeom prst="rect">
            <a:avLst/>
          </a:prstGeom>
          <a:noFill/>
        </p:spPr>
        <p:txBody>
          <a:bodyPr wrap="none" rtlCol="0">
            <a:spAutoFit/>
          </a:bodyPr>
          <a:lstStyle/>
          <a:p>
            <a:r>
              <a:rPr lang="en-US" sz="1600" dirty="0">
                <a:latin typeface="Avenir LT Std 55 Roman" panose="020B0703020203020204" pitchFamily="34" charset="0"/>
              </a:rPr>
              <a:t>Data</a:t>
            </a:r>
          </a:p>
        </p:txBody>
      </p:sp>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20744" y="3266145"/>
            <a:ext cx="366523" cy="373187"/>
          </a:xfrm>
          <a:prstGeom prst="rect">
            <a:avLst/>
          </a:prstGeom>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21841" y="3266145"/>
            <a:ext cx="366523" cy="373187"/>
          </a:xfrm>
          <a:prstGeom prst="rect">
            <a:avLst/>
          </a:prstGeom>
        </p:spPr>
      </p:pic>
      <p:cxnSp>
        <p:nvCxnSpPr>
          <p:cNvPr id="37" name="Straight Connector 36"/>
          <p:cNvCxnSpPr/>
          <p:nvPr/>
        </p:nvCxnSpPr>
        <p:spPr>
          <a:xfrm>
            <a:off x="3136634" y="3480935"/>
            <a:ext cx="1005840" cy="0"/>
          </a:xfrm>
          <a:prstGeom prst="line">
            <a:avLst/>
          </a:prstGeom>
          <a:ln w="1270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14314" y="3294341"/>
            <a:ext cx="366523" cy="373187"/>
          </a:xfrm>
          <a:prstGeom prst="rect">
            <a:avLst/>
          </a:prstGeom>
        </p:spPr>
      </p:pic>
      <p:sp>
        <p:nvSpPr>
          <p:cNvPr id="74" name="Rounded Rectangle 67">
            <a:extLst>
              <a:ext uri="{FF2B5EF4-FFF2-40B4-BE49-F238E27FC236}">
                <a16:creationId xmlns:a16="http://schemas.microsoft.com/office/drawing/2014/main" id="{36BD3077-F898-417D-8781-3DF26504A839}"/>
              </a:ext>
            </a:extLst>
          </p:cNvPr>
          <p:cNvSpPr/>
          <p:nvPr/>
        </p:nvSpPr>
        <p:spPr>
          <a:xfrm>
            <a:off x="2603114" y="3536127"/>
            <a:ext cx="342026" cy="360113"/>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Content Placeholder 4">
            <a:extLst>
              <a:ext uri="{FF2B5EF4-FFF2-40B4-BE49-F238E27FC236}">
                <a16:creationId xmlns:a16="http://schemas.microsoft.com/office/drawing/2014/main" id="{29573DAF-5436-485F-9307-145D84E1A6F2}"/>
              </a:ext>
            </a:extLst>
          </p:cNvPr>
          <p:cNvSpPr txBox="1">
            <a:spLocks/>
          </p:cNvSpPr>
          <p:nvPr/>
        </p:nvSpPr>
        <p:spPr>
          <a:xfrm>
            <a:off x="307122" y="1194195"/>
            <a:ext cx="3737921" cy="41347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900" b="0" dirty="0">
                <a:solidFill>
                  <a:srgbClr val="0167C1"/>
                </a:solidFill>
                <a:latin typeface="Avenir LT Std 55 Roman" panose="020B0703020203020204" pitchFamily="34" charset="0"/>
              </a:rPr>
              <a:t>ON PREM / PRODUCTION</a:t>
            </a:r>
          </a:p>
        </p:txBody>
      </p:sp>
      <p:sp>
        <p:nvSpPr>
          <p:cNvPr id="2" name="Rectangle: Rounded Corners 1">
            <a:extLst>
              <a:ext uri="{FF2B5EF4-FFF2-40B4-BE49-F238E27FC236}">
                <a16:creationId xmlns:a16="http://schemas.microsoft.com/office/drawing/2014/main" id="{88E80E1F-9785-4CBE-9C49-87DC73178F49}"/>
              </a:ext>
            </a:extLst>
          </p:cNvPr>
          <p:cNvSpPr/>
          <p:nvPr/>
        </p:nvSpPr>
        <p:spPr>
          <a:xfrm>
            <a:off x="1991392" y="2120686"/>
            <a:ext cx="1583794" cy="2713181"/>
          </a:xfrm>
          <a:prstGeom prst="roundRect">
            <a:avLst/>
          </a:prstGeom>
          <a:noFill/>
          <a:ln>
            <a:solidFill>
              <a:srgbClr val="DBDBD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40">
            <a:extLst>
              <a:ext uri="{FF2B5EF4-FFF2-40B4-BE49-F238E27FC236}">
                <a16:creationId xmlns:a16="http://schemas.microsoft.com/office/drawing/2014/main" id="{8E2B205C-B2D1-47CD-8D7D-42EDA8493208}"/>
              </a:ext>
            </a:extLst>
          </p:cNvPr>
          <p:cNvSpPr/>
          <p:nvPr/>
        </p:nvSpPr>
        <p:spPr>
          <a:xfrm>
            <a:off x="138546" y="1126698"/>
            <a:ext cx="3872562" cy="4680804"/>
          </a:xfrm>
          <a:prstGeom prst="roundRect">
            <a:avLst>
              <a:gd name="adj" fmla="val 5245"/>
            </a:avLst>
          </a:prstGeom>
          <a:no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01824" y="2199004"/>
            <a:ext cx="617522" cy="605760"/>
          </a:xfrm>
          <a:prstGeom prst="rect">
            <a:avLst/>
          </a:prstGeom>
        </p:spPr>
      </p:pic>
      <p:cxnSp>
        <p:nvCxnSpPr>
          <p:cNvPr id="64" name="Straight Arrow Connector 63"/>
          <p:cNvCxnSpPr>
            <a:stCxn id="53" idx="3"/>
          </p:cNvCxnSpPr>
          <p:nvPr/>
        </p:nvCxnSpPr>
        <p:spPr>
          <a:xfrm>
            <a:off x="1505037" y="2428254"/>
            <a:ext cx="735240" cy="773750"/>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55" idx="3"/>
          </p:cNvCxnSpPr>
          <p:nvPr/>
        </p:nvCxnSpPr>
        <p:spPr>
          <a:xfrm flipV="1">
            <a:off x="1461312" y="3432535"/>
            <a:ext cx="724775" cy="1"/>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V="1">
            <a:off x="1505037" y="3576966"/>
            <a:ext cx="716167" cy="797658"/>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Rounded Rectangle 6">
            <a:extLst>
              <a:ext uri="{FF2B5EF4-FFF2-40B4-BE49-F238E27FC236}">
                <a16:creationId xmlns:a16="http://schemas.microsoft.com/office/drawing/2014/main" id="{6511B364-45A4-47DD-8A41-9C685AE2CDF1}"/>
              </a:ext>
            </a:extLst>
          </p:cNvPr>
          <p:cNvSpPr/>
          <p:nvPr/>
        </p:nvSpPr>
        <p:spPr>
          <a:xfrm>
            <a:off x="2662497" y="2353513"/>
            <a:ext cx="296176" cy="30432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81893" y="1682919"/>
            <a:ext cx="889920" cy="1097280"/>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081893" y="1682919"/>
            <a:ext cx="889920" cy="1097280"/>
          </a:xfrm>
          <a:prstGeom prst="rect">
            <a:avLst/>
          </a:prstGeom>
        </p:spPr>
      </p:pic>
      <p:pic>
        <p:nvPicPr>
          <p:cNvPr id="17" name="Picture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081893" y="1682919"/>
            <a:ext cx="889920" cy="1097280"/>
          </a:xfrm>
          <a:prstGeom prst="rect">
            <a:avLst/>
          </a:prstGeom>
        </p:spPr>
      </p:pic>
      <p:pic>
        <p:nvPicPr>
          <p:cNvPr id="118" name="Picture 117">
            <a:extLst>
              <a:ext uri="{FF2B5EF4-FFF2-40B4-BE49-F238E27FC236}">
                <a16:creationId xmlns:a16="http://schemas.microsoft.com/office/drawing/2014/main" id="{8DDDB8E7-EFD5-4C95-B262-B88EA286EF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58094" y="3344144"/>
            <a:ext cx="620327" cy="608511"/>
          </a:xfrm>
          <a:prstGeom prst="rect">
            <a:avLst/>
          </a:prstGeom>
        </p:spPr>
      </p:pic>
      <p:pic>
        <p:nvPicPr>
          <p:cNvPr id="120" name="Picture 119">
            <a:extLst>
              <a:ext uri="{FF2B5EF4-FFF2-40B4-BE49-F238E27FC236}">
                <a16:creationId xmlns:a16="http://schemas.microsoft.com/office/drawing/2014/main" id="{897EB0CF-52F6-4C37-A164-EA9BE8A273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85661" y="3049789"/>
            <a:ext cx="889920" cy="1097280"/>
          </a:xfrm>
          <a:prstGeom prst="rect">
            <a:avLst/>
          </a:prstGeom>
        </p:spPr>
      </p:pic>
      <p:pic>
        <p:nvPicPr>
          <p:cNvPr id="123" name="Picture 1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69208" y="3344144"/>
            <a:ext cx="620326" cy="608511"/>
          </a:xfrm>
          <a:prstGeom prst="rect">
            <a:avLst/>
          </a:prstGeom>
        </p:spPr>
      </p:pic>
      <p:pic>
        <p:nvPicPr>
          <p:cNvPr id="125" name="Picture 1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85661" y="3049789"/>
            <a:ext cx="889920" cy="1097280"/>
          </a:xfrm>
          <a:prstGeom prst="rect">
            <a:avLst/>
          </a:prstGeom>
        </p:spPr>
      </p:pic>
      <p:pic>
        <p:nvPicPr>
          <p:cNvPr id="128" name="Picture 1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67643" y="3486616"/>
            <a:ext cx="366523" cy="373187"/>
          </a:xfrm>
          <a:prstGeom prst="rect">
            <a:avLst/>
          </a:prstGeom>
        </p:spPr>
      </p:pic>
      <p:pic>
        <p:nvPicPr>
          <p:cNvPr id="129" name="Picture 12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70892" y="3478859"/>
            <a:ext cx="366523" cy="373187"/>
          </a:xfrm>
          <a:prstGeom prst="rect">
            <a:avLst/>
          </a:prstGeom>
        </p:spPr>
      </p:pic>
      <p:pic>
        <p:nvPicPr>
          <p:cNvPr id="131" name="Picture 13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25453" y="3490607"/>
            <a:ext cx="366523" cy="373187"/>
          </a:xfrm>
          <a:prstGeom prst="rect">
            <a:avLst/>
          </a:prstGeom>
        </p:spPr>
      </p:pic>
      <p:pic>
        <p:nvPicPr>
          <p:cNvPr id="139" name="Picture 13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085661" y="3049789"/>
            <a:ext cx="889920" cy="1097280"/>
          </a:xfrm>
          <a:prstGeom prst="rect">
            <a:avLst/>
          </a:prstGeom>
        </p:spPr>
      </p:pic>
      <p:pic>
        <p:nvPicPr>
          <p:cNvPr id="142" name="Picture 14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085661" y="3049789"/>
            <a:ext cx="889920" cy="1097280"/>
          </a:xfrm>
          <a:prstGeom prst="rect">
            <a:avLst/>
          </a:prstGeom>
        </p:spPr>
      </p:pic>
      <p:pic>
        <p:nvPicPr>
          <p:cNvPr id="143" name="Picture 14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085661" y="3049789"/>
            <a:ext cx="889920" cy="1097280"/>
          </a:xfrm>
          <a:prstGeom prst="rect">
            <a:avLst/>
          </a:prstGeom>
        </p:spPr>
      </p:pic>
      <p:sp>
        <p:nvSpPr>
          <p:cNvPr id="18" name="Rounded Rectangle 17"/>
          <p:cNvSpPr/>
          <p:nvPr/>
        </p:nvSpPr>
        <p:spPr>
          <a:xfrm>
            <a:off x="2455803" y="3495005"/>
            <a:ext cx="308317" cy="279158"/>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320759" y="2855284"/>
            <a:ext cx="925427" cy="1141060"/>
          </a:xfrm>
          <a:prstGeom prst="rect">
            <a:avLst/>
          </a:prstGeom>
        </p:spPr>
      </p:pic>
      <p:pic>
        <p:nvPicPr>
          <p:cNvPr id="53" name="Picture 5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31435" y="2238056"/>
            <a:ext cx="373602" cy="380395"/>
          </a:xfrm>
          <a:prstGeom prst="rect">
            <a:avLst/>
          </a:prstGeom>
        </p:spPr>
      </p:pic>
      <p:pic>
        <p:nvPicPr>
          <p:cNvPr id="54" name="Picture 5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16232" y="4214933"/>
            <a:ext cx="373602" cy="380395"/>
          </a:xfrm>
          <a:prstGeom prst="rect">
            <a:avLst/>
          </a:prstGeom>
        </p:spPr>
      </p:pic>
      <p:pic>
        <p:nvPicPr>
          <p:cNvPr id="55" name="Picture 5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7710" y="3242338"/>
            <a:ext cx="373602" cy="380395"/>
          </a:xfrm>
          <a:prstGeom prst="rect">
            <a:avLst/>
          </a:prstGeom>
        </p:spPr>
      </p:pic>
      <p:sp>
        <p:nvSpPr>
          <p:cNvPr id="134" name="Rounded Rectangle 6">
            <a:extLst>
              <a:ext uri="{FF2B5EF4-FFF2-40B4-BE49-F238E27FC236}">
                <a16:creationId xmlns:a16="http://schemas.microsoft.com/office/drawing/2014/main" id="{6511B364-45A4-47DD-8A41-9C685AE2CDF1}"/>
              </a:ext>
            </a:extLst>
          </p:cNvPr>
          <p:cNvSpPr/>
          <p:nvPr/>
        </p:nvSpPr>
        <p:spPr>
          <a:xfrm>
            <a:off x="2665709" y="2370101"/>
            <a:ext cx="279431" cy="27649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8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666295" y="3061105"/>
            <a:ext cx="1323975" cy="838200"/>
          </a:xfrm>
          <a:prstGeom prst="rect">
            <a:avLst/>
          </a:prstGeom>
        </p:spPr>
      </p:pic>
      <p:sp>
        <p:nvSpPr>
          <p:cNvPr id="126" name="Rounded Rectangle 125"/>
          <p:cNvSpPr/>
          <p:nvPr/>
        </p:nvSpPr>
        <p:spPr>
          <a:xfrm>
            <a:off x="4103383" y="2746938"/>
            <a:ext cx="1761124" cy="1467995"/>
          </a:xfrm>
          <a:prstGeom prst="roundRect">
            <a:avLst/>
          </a:prstGeom>
          <a:solidFill>
            <a:schemeClr val="accent4">
              <a:lumMod val="20000"/>
              <a:lumOff val="80000"/>
            </a:schemeClr>
          </a:solid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p:cNvGrpSpPr/>
          <p:nvPr/>
        </p:nvGrpSpPr>
        <p:grpSpPr>
          <a:xfrm>
            <a:off x="11376782" y="1955733"/>
            <a:ext cx="457200" cy="2615918"/>
            <a:chOff x="11376782" y="1955733"/>
            <a:chExt cx="457200" cy="2615918"/>
          </a:xfrm>
        </p:grpSpPr>
        <p:pic>
          <p:nvPicPr>
            <p:cNvPr id="109" name="Picture 10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376782" y="1955733"/>
              <a:ext cx="457200" cy="457200"/>
            </a:xfrm>
            <a:prstGeom prst="rect">
              <a:avLst/>
            </a:prstGeom>
          </p:spPr>
        </p:pic>
        <p:pic>
          <p:nvPicPr>
            <p:cNvPr id="110" name="Picture 10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376782" y="2662457"/>
              <a:ext cx="457200" cy="457200"/>
            </a:xfrm>
            <a:prstGeom prst="rect">
              <a:avLst/>
            </a:prstGeom>
          </p:spPr>
        </p:pic>
        <p:pic>
          <p:nvPicPr>
            <p:cNvPr id="112" name="Picture 11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376782" y="3359822"/>
              <a:ext cx="457200" cy="457200"/>
            </a:xfrm>
            <a:prstGeom prst="rect">
              <a:avLst/>
            </a:prstGeom>
          </p:spPr>
        </p:pic>
        <p:pic>
          <p:nvPicPr>
            <p:cNvPr id="113" name="Picture 11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376782" y="4114451"/>
              <a:ext cx="457200" cy="457200"/>
            </a:xfrm>
            <a:prstGeom prst="rect">
              <a:avLst/>
            </a:prstGeom>
          </p:spPr>
        </p:pic>
      </p:grpSp>
      <p:sp>
        <p:nvSpPr>
          <p:cNvPr id="83" name="Content Placeholder 4"/>
          <p:cNvSpPr txBox="1">
            <a:spLocks/>
          </p:cNvSpPr>
          <p:nvPr/>
        </p:nvSpPr>
        <p:spPr>
          <a:xfrm>
            <a:off x="4282872" y="3068088"/>
            <a:ext cx="1448875" cy="76316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lnSpc>
                <a:spcPct val="100000"/>
              </a:lnSpc>
              <a:spcBef>
                <a:spcPts val="30"/>
              </a:spcBef>
              <a:buFont typeface="Arial"/>
              <a:buNone/>
            </a:pPr>
            <a:r>
              <a:rPr lang="en-US" sz="2000" b="1" kern="0" dirty="0">
                <a:solidFill>
                  <a:schemeClr val="bg2">
                    <a:lumMod val="50000"/>
                  </a:schemeClr>
                </a:solidFill>
              </a:rPr>
              <a:t>BACKUP SOFTWARE</a:t>
            </a:r>
          </a:p>
        </p:txBody>
      </p:sp>
    </p:spTree>
    <p:extLst>
      <p:ext uri="{BB962C8B-B14F-4D97-AF65-F5344CB8AC3E}">
        <p14:creationId xmlns:p14="http://schemas.microsoft.com/office/powerpoint/2010/main" val="5742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4.375E-6 3.33333E-6 L 0.12097 0.1655 " pathEditMode="relative" rAng="0" ptsTypes="AA">
                                      <p:cBhvr>
                                        <p:cTn id="6" dur="2000" fill="hold"/>
                                        <p:tgtEl>
                                          <p:spTgt spid="53"/>
                                        </p:tgtEl>
                                        <p:attrNameLst>
                                          <p:attrName>ppt_x</p:attrName>
                                          <p:attrName>ppt_y</p:attrName>
                                        </p:attrNameLst>
                                      </p:cBhvr>
                                      <p:rCtr x="6003" y="8264"/>
                                    </p:animMotion>
                                  </p:childTnLst>
                                </p:cTn>
                              </p:par>
                              <p:par>
                                <p:cTn id="7" presetID="10" presetClass="exit" presetSubtype="0" fill="hold" nodeType="withEffect">
                                  <p:stCondLst>
                                    <p:cond delay="0"/>
                                  </p:stCondLst>
                                  <p:childTnLst>
                                    <p:animEffect transition="out" filter="fade">
                                      <p:cBhvr>
                                        <p:cTn id="8" dur="500"/>
                                        <p:tgtEl>
                                          <p:spTgt spid="64"/>
                                        </p:tgtEl>
                                      </p:cBhvr>
                                    </p:animEffect>
                                    <p:set>
                                      <p:cBhvr>
                                        <p:cTn id="9" dur="1" fill="hold">
                                          <p:stCondLst>
                                            <p:cond delay="499"/>
                                          </p:stCondLst>
                                        </p:cTn>
                                        <p:tgtEl>
                                          <p:spTgt spid="64"/>
                                        </p:tgtEl>
                                        <p:attrNameLst>
                                          <p:attrName>style.visibility</p:attrName>
                                        </p:attrNameLst>
                                      </p:cBhvr>
                                      <p:to>
                                        <p:strVal val="hidden"/>
                                      </p:to>
                                    </p:set>
                                  </p:childTnLst>
                                </p:cTn>
                              </p:par>
                            </p:childTnLst>
                          </p:cTn>
                        </p:par>
                        <p:par>
                          <p:cTn id="10" fill="hold">
                            <p:stCondLst>
                              <p:cond delay="2000"/>
                            </p:stCondLst>
                            <p:childTnLst>
                              <p:par>
                                <p:cTn id="11" presetID="42" presetClass="path" presetSubtype="0" accel="50000" decel="50000" fill="hold" nodeType="afterEffect">
                                  <p:stCondLst>
                                    <p:cond delay="0"/>
                                  </p:stCondLst>
                                  <p:childTnLst>
                                    <p:animMotion origin="layout" path="M 2.70833E-6 -2.96296E-6 L 0.13698 0.00371 " pathEditMode="relative" rAng="0" ptsTypes="AA">
                                      <p:cBhvr>
                                        <p:cTn id="12" dur="2000" fill="hold"/>
                                        <p:tgtEl>
                                          <p:spTgt spid="55"/>
                                        </p:tgtEl>
                                        <p:attrNameLst>
                                          <p:attrName>ppt_x</p:attrName>
                                          <p:attrName>ppt_y</p:attrName>
                                        </p:attrNameLst>
                                      </p:cBhvr>
                                      <p:rCtr x="6849" y="185"/>
                                    </p:animMotion>
                                  </p:childTnLst>
                                </p:cTn>
                              </p:par>
                              <p:par>
                                <p:cTn id="13" presetID="10" presetClass="exit" presetSubtype="0" fill="hold" nodeType="withEffect">
                                  <p:stCondLst>
                                    <p:cond delay="0"/>
                                  </p:stCondLst>
                                  <p:childTnLst>
                                    <p:animEffect transition="out" filter="fade">
                                      <p:cBhvr>
                                        <p:cTn id="14" dur="500"/>
                                        <p:tgtEl>
                                          <p:spTgt spid="66"/>
                                        </p:tgtEl>
                                      </p:cBhvr>
                                    </p:animEffect>
                                    <p:set>
                                      <p:cBhvr>
                                        <p:cTn id="15" dur="1" fill="hold">
                                          <p:stCondLst>
                                            <p:cond delay="499"/>
                                          </p:stCondLst>
                                        </p:cTn>
                                        <p:tgtEl>
                                          <p:spTgt spid="66"/>
                                        </p:tgtEl>
                                        <p:attrNameLst>
                                          <p:attrName>style.visibility</p:attrName>
                                        </p:attrNameLst>
                                      </p:cBhvr>
                                      <p:to>
                                        <p:strVal val="hidden"/>
                                      </p:to>
                                    </p:set>
                                  </p:childTnLst>
                                </p:cTn>
                              </p:par>
                            </p:childTnLst>
                          </p:cTn>
                        </p:par>
                        <p:par>
                          <p:cTn id="16" fill="hold">
                            <p:stCondLst>
                              <p:cond delay="4000"/>
                            </p:stCondLst>
                            <p:childTnLst>
                              <p:par>
                                <p:cTn id="17" presetID="42" presetClass="path" presetSubtype="0" accel="50000" decel="50000" fill="hold" nodeType="afterEffect">
                                  <p:stCondLst>
                                    <p:cond delay="0"/>
                                  </p:stCondLst>
                                  <p:childTnLst>
                                    <p:animMotion origin="layout" path="M 1.66667E-6 2.96296E-6 L 0.11537 -0.16435 " pathEditMode="relative" rAng="0" ptsTypes="AA">
                                      <p:cBhvr>
                                        <p:cTn id="18" dur="2000" fill="hold"/>
                                        <p:tgtEl>
                                          <p:spTgt spid="54"/>
                                        </p:tgtEl>
                                        <p:attrNameLst>
                                          <p:attrName>ppt_x</p:attrName>
                                          <p:attrName>ppt_y</p:attrName>
                                        </p:attrNameLst>
                                      </p:cBhvr>
                                      <p:rCtr x="5846" y="-8264"/>
                                    </p:animMotion>
                                  </p:childTnLst>
                                </p:cTn>
                              </p:par>
                              <p:par>
                                <p:cTn id="19" presetID="10" presetClass="exit" presetSubtype="0" fill="hold" nodeType="withEffect">
                                  <p:stCondLst>
                                    <p:cond delay="0"/>
                                  </p:stCondLst>
                                  <p:childTnLst>
                                    <p:animEffect transition="out" filter="fade">
                                      <p:cBhvr>
                                        <p:cTn id="20" dur="500"/>
                                        <p:tgtEl>
                                          <p:spTgt spid="137"/>
                                        </p:tgtEl>
                                      </p:cBhvr>
                                    </p:animEffect>
                                    <p:set>
                                      <p:cBhvr>
                                        <p:cTn id="21" dur="1" fill="hold">
                                          <p:stCondLst>
                                            <p:cond delay="499"/>
                                          </p:stCondLst>
                                        </p:cTn>
                                        <p:tgtEl>
                                          <p:spTgt spid="13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fade">
                                      <p:cBhvr>
                                        <p:cTn id="29" dur="500"/>
                                        <p:tgtEl>
                                          <p:spTgt spid="8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6"/>
                                        </p:tgtEl>
                                        <p:attrNameLst>
                                          <p:attrName>style.visibility</p:attrName>
                                        </p:attrNameLst>
                                      </p:cBhvr>
                                      <p:to>
                                        <p:strVal val="visible"/>
                                      </p:to>
                                    </p:set>
                                    <p:animEffect transition="in" filter="fade">
                                      <p:cBhvr>
                                        <p:cTn id="32" dur="500"/>
                                        <p:tgtEl>
                                          <p:spTgt spid="126"/>
                                        </p:tgtEl>
                                      </p:cBhvr>
                                    </p:animEffect>
                                  </p:childTnLst>
                                </p:cTn>
                              </p:par>
                              <p:par>
                                <p:cTn id="33" presetID="10"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ntr" presetSubtype="0"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40000" decel="60000" fill="hold" grpId="0" nodeType="clickEffect">
                                  <p:stCondLst>
                                    <p:cond delay="0"/>
                                  </p:stCondLst>
                                  <p:childTnLst>
                                    <p:animMotion origin="layout" path="M 1.25E-6 -3.7037E-7 C 0.06588 0.04931 0.19831 0.14884 0.19766 0.14722 C 0.19766 0.14815 0.57096 -0.03079 0.57057 -0.03125 " pathEditMode="fixed" rAng="0" ptsTypes="AAA">
                                      <p:cBhvr>
                                        <p:cTn id="42" dur="1000" fill="hold"/>
                                        <p:tgtEl>
                                          <p:spTgt spid="75"/>
                                        </p:tgtEl>
                                        <p:attrNameLst>
                                          <p:attrName>ppt_x</p:attrName>
                                          <p:attrName>ppt_y</p:attrName>
                                        </p:attrNameLst>
                                      </p:cBhvr>
                                      <p:rCtr x="28529" y="5810"/>
                                    </p:animMotion>
                                  </p:childTnLst>
                                  <p:subTnLst>
                                    <p:set>
                                      <p:cBhvr override="childStyle">
                                        <p:cTn dur="1" fill="hold" display="0" masterRel="sameClick" afterEffect="1">
                                          <p:stCondLst>
                                            <p:cond evt="end" delay="0">
                                              <p:tn val="41"/>
                                            </p:cond>
                                          </p:stCondLst>
                                        </p:cTn>
                                        <p:tgtEl>
                                          <p:spTgt spid="75"/>
                                        </p:tgtEl>
                                        <p:attrNameLst>
                                          <p:attrName>style.visibility</p:attrName>
                                        </p:attrNameLst>
                                      </p:cBhvr>
                                      <p:to>
                                        <p:strVal val="hidden"/>
                                      </p:to>
                                    </p:set>
                                  </p:subTnLst>
                                </p:cTn>
                              </p:par>
                            </p:childTnLst>
                          </p:cTn>
                        </p:par>
                        <p:par>
                          <p:cTn id="43" fill="hold">
                            <p:stCondLst>
                              <p:cond delay="1000"/>
                            </p:stCondLst>
                            <p:childTnLst>
                              <p:par>
                                <p:cTn id="44" presetID="1" presetClass="entr" presetSubtype="0" fill="hold" nodeType="afterEffect">
                                  <p:stCondLst>
                                    <p:cond delay="0"/>
                                  </p:stCondLst>
                                  <p:childTnLst>
                                    <p:set>
                                      <p:cBhvr>
                                        <p:cTn id="45" dur="1" fill="hold">
                                          <p:stCondLst>
                                            <p:cond delay="249"/>
                                          </p:stCondLst>
                                        </p:cTn>
                                        <p:tgtEl>
                                          <p:spTgt spid="119"/>
                                        </p:tgtEl>
                                        <p:attrNameLst>
                                          <p:attrName>style.visibility</p:attrName>
                                        </p:attrNameLst>
                                      </p:cBhvr>
                                      <p:to>
                                        <p:strVal val="visible"/>
                                      </p:to>
                                    </p:set>
                                  </p:childTnLst>
                                </p:cTn>
                              </p:par>
                            </p:childTnLst>
                          </p:cTn>
                        </p:par>
                        <p:par>
                          <p:cTn id="46" fill="hold">
                            <p:stCondLst>
                              <p:cond delay="1250"/>
                            </p:stCondLst>
                            <p:childTnLst>
                              <p:par>
                                <p:cTn id="47" presetID="1" presetClass="exit" presetSubtype="0" fill="hold" nodeType="afterEffect">
                                  <p:stCondLst>
                                    <p:cond delay="0"/>
                                  </p:stCondLst>
                                  <p:childTnLst>
                                    <p:set>
                                      <p:cBhvr>
                                        <p:cTn id="48" dur="1" fill="hold">
                                          <p:stCondLst>
                                            <p:cond delay="249"/>
                                          </p:stCondLst>
                                        </p:cTn>
                                        <p:tgtEl>
                                          <p:spTgt spid="72"/>
                                        </p:tgtEl>
                                        <p:attrNameLst>
                                          <p:attrName>style.visibility</p:attrName>
                                        </p:attrNameLst>
                                      </p:cBhvr>
                                      <p:to>
                                        <p:strVal val="hidden"/>
                                      </p:to>
                                    </p:set>
                                  </p:childTnLst>
                                </p:cTn>
                              </p:par>
                            </p:childTnLst>
                          </p:cTn>
                        </p:par>
                        <p:par>
                          <p:cTn id="49" fill="hold">
                            <p:stCondLst>
                              <p:cond delay="1500"/>
                            </p:stCondLst>
                            <p:childTnLst>
                              <p:par>
                                <p:cTn id="50" presetID="1" presetClass="entr" presetSubtype="0" fill="hold" grpId="2" nodeType="afterEffect">
                                  <p:stCondLst>
                                    <p:cond delay="0"/>
                                  </p:stCondLst>
                                  <p:childTnLst>
                                    <p:set>
                                      <p:cBhvr>
                                        <p:cTn id="51" dur="1" fill="hold">
                                          <p:stCondLst>
                                            <p:cond delay="249"/>
                                          </p:stCondLst>
                                        </p:cTn>
                                        <p:tgtEl>
                                          <p:spTgt spid="74"/>
                                        </p:tgtEl>
                                        <p:attrNameLst>
                                          <p:attrName>style.visibility</p:attrName>
                                        </p:attrNameLst>
                                      </p:cBhvr>
                                      <p:to>
                                        <p:strVal val="visible"/>
                                      </p:to>
                                    </p:set>
                                  </p:childTnLst>
                                </p:cTn>
                              </p:par>
                              <p:par>
                                <p:cTn id="52" presetID="0" presetClass="path" presetSubtype="0" accel="17000" decel="83000" fill="hold" grpId="0" nodeType="withEffect">
                                  <p:stCondLst>
                                    <p:cond delay="0"/>
                                  </p:stCondLst>
                                  <p:childTnLst>
                                    <p:animMotion origin="layout" path="M -1.875E-6 2.96296E-6 L 0.25977 -0.04375 L 0.63802 -0.18102 L 0.63802 -0.18079 " pathEditMode="relative" rAng="0" ptsTypes="AAAA">
                                      <p:cBhvr>
                                        <p:cTn id="53" dur="1000" fill="hold"/>
                                        <p:tgtEl>
                                          <p:spTgt spid="74"/>
                                        </p:tgtEl>
                                        <p:attrNameLst>
                                          <p:attrName>ppt_x</p:attrName>
                                          <p:attrName>ppt_y</p:attrName>
                                        </p:attrNameLst>
                                      </p:cBhvr>
                                      <p:rCtr x="31901" y="-9051"/>
                                    </p:animMotion>
                                  </p:childTnLst>
                                </p:cTn>
                              </p:par>
                            </p:childTnLst>
                          </p:cTn>
                        </p:par>
                        <p:par>
                          <p:cTn id="54" fill="hold">
                            <p:stCondLst>
                              <p:cond delay="2500"/>
                            </p:stCondLst>
                            <p:childTnLst>
                              <p:par>
                                <p:cTn id="55" presetID="1" presetClass="exit" presetSubtype="0" fill="hold" grpId="1" nodeType="afterEffect">
                                  <p:stCondLst>
                                    <p:cond delay="0"/>
                                  </p:stCondLst>
                                  <p:childTnLst>
                                    <p:set>
                                      <p:cBhvr>
                                        <p:cTn id="56" dur="1" fill="hold">
                                          <p:stCondLst>
                                            <p:cond delay="249"/>
                                          </p:stCondLst>
                                        </p:cTn>
                                        <p:tgtEl>
                                          <p:spTgt spid="74"/>
                                        </p:tgtEl>
                                        <p:attrNameLst>
                                          <p:attrName>style.visibility</p:attrName>
                                        </p:attrNameLst>
                                      </p:cBhvr>
                                      <p:to>
                                        <p:strVal val="hidden"/>
                                      </p:to>
                                    </p:set>
                                  </p:childTnLst>
                                </p:cTn>
                              </p:par>
                            </p:childTnLst>
                          </p:cTn>
                        </p:par>
                        <p:par>
                          <p:cTn id="57" fill="hold">
                            <p:stCondLst>
                              <p:cond delay="2750"/>
                            </p:stCondLst>
                            <p:childTnLst>
                              <p:par>
                                <p:cTn id="58" presetID="10" presetClass="entr" presetSubtype="0" fill="hold"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250"/>
                                        <p:tgtEl>
                                          <p:spTgt spid="5"/>
                                        </p:tgtEl>
                                      </p:cBhvr>
                                    </p:animEffect>
                                  </p:childTnLst>
                                </p:cTn>
                              </p:par>
                            </p:childTnLst>
                          </p:cTn>
                        </p:par>
                        <p:par>
                          <p:cTn id="61" fill="hold">
                            <p:stCondLst>
                              <p:cond delay="3000"/>
                            </p:stCondLst>
                            <p:childTnLst>
                              <p:par>
                                <p:cTn id="62" presetID="1" presetClass="exit" presetSubtype="0" fill="hold" grpId="1" nodeType="afterEffect">
                                  <p:stCondLst>
                                    <p:cond delay="0"/>
                                  </p:stCondLst>
                                  <p:childTnLst>
                                    <p:set>
                                      <p:cBhvr>
                                        <p:cTn id="63" dur="1" fill="hold">
                                          <p:stCondLst>
                                            <p:cond delay="249"/>
                                          </p:stCondLst>
                                        </p:cTn>
                                        <p:tgtEl>
                                          <p:spTgt spid="75"/>
                                        </p:tgtEl>
                                        <p:attrNameLst>
                                          <p:attrName>style.visibility</p:attrName>
                                        </p:attrNameLst>
                                      </p:cBhvr>
                                      <p:to>
                                        <p:strVal val="hidden"/>
                                      </p:to>
                                    </p:set>
                                  </p:childTnLst>
                                </p:cTn>
                              </p:par>
                              <p:par>
                                <p:cTn id="64" presetID="0" presetClass="path" presetSubtype="0" accel="19000" decel="76000" fill="hold" nodeType="withEffect">
                                  <p:stCondLst>
                                    <p:cond delay="0"/>
                                  </p:stCondLst>
                                  <p:childTnLst>
                                    <p:animMotion origin="layout" path="M -7.70833E-6 1.11111E-6 L -7.70833E-6 1.11111E-6 L 0.04921 -0.00186 C 0.0526 -0.00209 0.05585 -0.00348 0.05911 -0.00348 L 0.19726 -0.00186 C 0.21783 0.00231 0.20013 -0.00047 0.23867 -0.00186 C 0.24492 -0.00209 0.25117 -0.00186 0.25742 -0.00186 L 0.42031 -0.17732 L 0.63841 -0.17894 " pathEditMode="relative" ptsTypes="AAAAAAAAA">
                                      <p:cBhvr>
                                        <p:cTn id="65" dur="1000" fill="hold"/>
                                        <p:tgtEl>
                                          <p:spTgt spid="13"/>
                                        </p:tgtEl>
                                        <p:attrNameLst>
                                          <p:attrName>ppt_x</p:attrName>
                                          <p:attrName>ppt_y</p:attrName>
                                        </p:attrNameLst>
                                      </p:cBhvr>
                                    </p:animMotion>
                                  </p:childTnLst>
                                  <p:subTnLst>
                                    <p:set>
                                      <p:cBhvr override="childStyle">
                                        <p:cTn dur="1" fill="hold" display="0" masterRel="sameClick" afterEffect="1">
                                          <p:stCondLst>
                                            <p:cond evt="end" delay="0">
                                              <p:tn val="64"/>
                                            </p:cond>
                                          </p:stCondLst>
                                        </p:cTn>
                                        <p:tgtEl>
                                          <p:spTgt spid="13"/>
                                        </p:tgtEl>
                                        <p:attrNameLst>
                                          <p:attrName>style.visibility</p:attrName>
                                        </p:attrNameLst>
                                      </p:cBhvr>
                                      <p:to>
                                        <p:strVal val="hidden"/>
                                      </p:to>
                                    </p:set>
                                  </p:subTnLst>
                                </p:cTn>
                              </p:par>
                            </p:childTnLst>
                          </p:cTn>
                        </p:par>
                        <p:par>
                          <p:cTn id="66" fill="hold">
                            <p:stCondLst>
                              <p:cond delay="4000"/>
                            </p:stCondLst>
                            <p:childTnLst>
                              <p:par>
                                <p:cTn id="67" presetID="10" presetClass="entr" presetSubtype="0" fill="hold"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250"/>
                                        <p:tgtEl>
                                          <p:spTgt spid="14"/>
                                        </p:tgtEl>
                                      </p:cBhvr>
                                    </p:animEffect>
                                  </p:childTnLst>
                                </p:cTn>
                              </p:par>
                              <p:par>
                                <p:cTn id="70" presetID="0" presetClass="path" presetSubtype="0" accel="29000" decel="71000" fill="hold" nodeType="withEffect">
                                  <p:stCondLst>
                                    <p:cond delay="0"/>
                                  </p:stCondLst>
                                  <p:childTnLst>
                                    <p:animMotion origin="layout" path="M 1.875E-6 -7.40741E-7 L 1.875E-6 0.00023 L 0.0888 0.00185 C 0.0914 0.00185 0.09401 0.0037 0.09661 0.0037 C 0.11211 0.0037 0.1276 0.00232 0.1431 0.00185 L 0.15195 -7.40741E-7 C 0.1543 -0.00046 0.15651 -0.00162 0.15885 -0.00162 C 0.17226 -0.00208 0.18581 -0.00162 0.19935 -0.00162 L 0.45195 -0.1875 L 0.63151 -0.18588 " pathEditMode="relative" rAng="0" ptsTypes="AAAAAAAAAA">
                                      <p:cBhvr>
                                        <p:cTn id="71" dur="1000" fill="hold"/>
                                        <p:tgtEl>
                                          <p:spTgt spid="12"/>
                                        </p:tgtEl>
                                        <p:attrNameLst>
                                          <p:attrName>ppt_x</p:attrName>
                                          <p:attrName>ppt_y</p:attrName>
                                        </p:attrNameLst>
                                      </p:cBhvr>
                                      <p:rCtr x="31576" y="-9190"/>
                                    </p:animMotion>
                                  </p:childTnLst>
                                  <p:subTnLst>
                                    <p:set>
                                      <p:cBhvr override="childStyle">
                                        <p:cTn dur="1" fill="hold" display="0" masterRel="sameClick" afterEffect="1">
                                          <p:stCondLst>
                                            <p:cond evt="end" delay="0">
                                              <p:tn val="70"/>
                                            </p:cond>
                                          </p:stCondLst>
                                        </p:cTn>
                                        <p:tgtEl>
                                          <p:spTgt spid="12"/>
                                        </p:tgtEl>
                                        <p:attrNameLst>
                                          <p:attrName>style.visibility</p:attrName>
                                        </p:attrNameLst>
                                      </p:cBhvr>
                                      <p:to>
                                        <p:strVal val="hidden"/>
                                      </p:to>
                                    </p:set>
                                  </p:subTnLst>
                                </p:cTn>
                              </p:par>
                            </p:childTnLst>
                          </p:cTn>
                        </p:par>
                        <p:par>
                          <p:cTn id="72" fill="hold">
                            <p:stCondLst>
                              <p:cond delay="5000"/>
                            </p:stCondLst>
                            <p:childTnLst>
                              <p:par>
                                <p:cTn id="73" presetID="10" presetClass="entr" presetSubtype="0"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250"/>
                                        <p:tgtEl>
                                          <p:spTgt spid="15"/>
                                        </p:tgtEl>
                                      </p:cBhvr>
                                    </p:animEffect>
                                  </p:childTnLst>
                                </p:cTn>
                              </p:par>
                              <p:par>
                                <p:cTn id="76" presetID="0" presetClass="path" presetSubtype="0" accel="28000" decel="72000" fill="hold" nodeType="withEffect">
                                  <p:stCondLst>
                                    <p:cond delay="0"/>
                                  </p:stCondLst>
                                  <p:childTnLst>
                                    <p:animMotion origin="layout" path="M 8.33333E-7 5.18519E-6 L 8.33333E-7 5.18519E-6 L 0.1914 5.18519E-6 L 0.45885 -0.18911 L 0.63698 -0.18911 " pathEditMode="relative" ptsTypes="AAAAA">
                                      <p:cBhvr>
                                        <p:cTn id="77" dur="1000" fill="hold"/>
                                        <p:tgtEl>
                                          <p:spTgt spid="11"/>
                                        </p:tgtEl>
                                        <p:attrNameLst>
                                          <p:attrName>ppt_x</p:attrName>
                                          <p:attrName>ppt_y</p:attrName>
                                        </p:attrNameLst>
                                      </p:cBhvr>
                                    </p:animMotion>
                                  </p:childTnLst>
                                  <p:subTnLst>
                                    <p:set>
                                      <p:cBhvr override="childStyle">
                                        <p:cTn dur="1" fill="hold" display="0" masterRel="sameClick" afterEffect="1">
                                          <p:stCondLst>
                                            <p:cond evt="end" delay="0">
                                              <p:tn val="76"/>
                                            </p:cond>
                                          </p:stCondLst>
                                        </p:cTn>
                                        <p:tgtEl>
                                          <p:spTgt spid="11"/>
                                        </p:tgtEl>
                                        <p:attrNameLst>
                                          <p:attrName>style.visibility</p:attrName>
                                        </p:attrNameLst>
                                      </p:cBhvr>
                                      <p:to>
                                        <p:strVal val="hidden"/>
                                      </p:to>
                                    </p:set>
                                  </p:subTnLst>
                                </p:cTn>
                              </p:par>
                            </p:childTnLst>
                          </p:cTn>
                        </p:par>
                        <p:par>
                          <p:cTn id="78" fill="hold">
                            <p:stCondLst>
                              <p:cond delay="6000"/>
                            </p:stCondLst>
                            <p:childTnLst>
                              <p:par>
                                <p:cTn id="79" presetID="10" presetClass="entr" presetSubtype="0"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250"/>
                                        <p:tgtEl>
                                          <p:spTgt spid="17"/>
                                        </p:tgtEl>
                                      </p:cBhvr>
                                    </p:animEffect>
                                  </p:childTnLst>
                                </p:cTn>
                              </p:par>
                            </p:childTnLst>
                          </p:cTn>
                        </p:par>
                      </p:childTnLst>
                    </p:cTn>
                  </p:par>
                  <p:par>
                    <p:cTn id="82" fill="hold">
                      <p:stCondLst>
                        <p:cond delay="indefinite"/>
                      </p:stCondLst>
                      <p:childTnLst>
                        <p:par>
                          <p:cTn id="83" fill="hold">
                            <p:stCondLst>
                              <p:cond delay="0"/>
                            </p:stCondLst>
                            <p:childTnLst>
                              <p:par>
                                <p:cTn id="84" presetID="0" presetClass="path" presetSubtype="0" accel="40000" decel="60000" fill="hold" grpId="0" nodeType="clickEffect">
                                  <p:stCondLst>
                                    <p:cond delay="0"/>
                                  </p:stCondLst>
                                  <p:childTnLst>
                                    <p:animMotion origin="layout" path="M 0.00065 -0.00208 C 0.06575 0.04421 0.17461 0.12407 0.17461 0.12546 C 0.17552 0.12245 0.57409 0.16574 0.57135 0.1669 " pathEditMode="fixed" rAng="0" ptsTypes="AAA">
                                      <p:cBhvr>
                                        <p:cTn id="85" dur="1000" fill="hold"/>
                                        <p:tgtEl>
                                          <p:spTgt spid="134"/>
                                        </p:tgtEl>
                                        <p:attrNameLst>
                                          <p:attrName>ppt_x</p:attrName>
                                          <p:attrName>ppt_y</p:attrName>
                                        </p:attrNameLst>
                                      </p:cBhvr>
                                      <p:rCtr x="28529" y="8449"/>
                                    </p:animMotion>
                                  </p:childTnLst>
                                  <p:subTnLst>
                                    <p:set>
                                      <p:cBhvr override="childStyle">
                                        <p:cTn dur="1" fill="hold" display="0" masterRel="sameClick" afterEffect="1">
                                          <p:stCondLst>
                                            <p:cond evt="end" delay="0">
                                              <p:tn val="84"/>
                                            </p:cond>
                                          </p:stCondLst>
                                        </p:cTn>
                                        <p:tgtEl>
                                          <p:spTgt spid="134"/>
                                        </p:tgtEl>
                                        <p:attrNameLst>
                                          <p:attrName>style.visibility</p:attrName>
                                        </p:attrNameLst>
                                      </p:cBhvr>
                                      <p:to>
                                        <p:strVal val="hidden"/>
                                      </p:to>
                                    </p:set>
                                  </p:subTnLst>
                                </p:cTn>
                              </p:par>
                            </p:childTnLst>
                          </p:cTn>
                        </p:par>
                        <p:par>
                          <p:cTn id="86" fill="hold">
                            <p:stCondLst>
                              <p:cond delay="1000"/>
                            </p:stCondLst>
                            <p:childTnLst>
                              <p:par>
                                <p:cTn id="87" presetID="1" presetClass="entr" presetSubtype="0" fill="hold" nodeType="afterEffect">
                                  <p:stCondLst>
                                    <p:cond delay="0"/>
                                  </p:stCondLst>
                                  <p:childTnLst>
                                    <p:set>
                                      <p:cBhvr>
                                        <p:cTn id="88" dur="1" fill="hold">
                                          <p:stCondLst>
                                            <p:cond delay="0"/>
                                          </p:stCondLst>
                                        </p:cTn>
                                        <p:tgtEl>
                                          <p:spTgt spid="123"/>
                                        </p:tgtEl>
                                        <p:attrNameLst>
                                          <p:attrName>style.visibility</p:attrName>
                                        </p:attrNameLst>
                                      </p:cBhvr>
                                      <p:to>
                                        <p:strVal val="visible"/>
                                      </p:to>
                                    </p:set>
                                  </p:childTnLst>
                                </p:cTn>
                              </p:par>
                              <p:par>
                                <p:cTn id="89" presetID="0" presetClass="path" presetSubtype="0" accel="36000" decel="64000" fill="hold" grpId="0" nodeType="withEffect">
                                  <p:stCondLst>
                                    <p:cond delay="0"/>
                                  </p:stCondLst>
                                  <p:childTnLst>
                                    <p:animMotion origin="layout" path="M 1.45833E-6 3.7037E-6 L 1.45833E-6 3.7037E-6 C 0.01133 -0.00139 0.01315 -0.00139 0.02357 -0.00347 C 0.03763 -0.00625 0.02552 -0.00417 0.03841 -0.00695 C 0.04037 -0.00741 0.05287 -0.00972 0.05521 -0.01042 C 0.07617 -0.01736 0.05013 -0.01111 0.07096 -0.01574 C 0.09271 -0.03033 0.07487 -0.01991 0.12227 -0.02454 C 0.1263 -0.025 0.13021 -0.02616 0.13412 -0.02639 C 0.15951 -0.02685 0.18477 -0.02639 0.21016 -0.02639 L 0.65234 0.03171 " pathEditMode="relative" ptsTypes="AAAAAAAAAA">
                                      <p:cBhvr>
                                        <p:cTn id="90" dur="1000" fill="hold"/>
                                        <p:tgtEl>
                                          <p:spTgt spid="18"/>
                                        </p:tgtEl>
                                        <p:attrNameLst>
                                          <p:attrName>ppt_x</p:attrName>
                                          <p:attrName>ppt_y</p:attrName>
                                        </p:attrNameLst>
                                      </p:cBhvr>
                                    </p:animMotion>
                                  </p:childTnLst>
                                  <p:subTnLst>
                                    <p:set>
                                      <p:cBhvr override="childStyle">
                                        <p:cTn dur="1" fill="hold" display="0" masterRel="sameClick" afterEffect="1">
                                          <p:stCondLst>
                                            <p:cond evt="end" delay="0">
                                              <p:tn val="89"/>
                                            </p:cond>
                                          </p:stCondLst>
                                        </p:cTn>
                                        <p:tgtEl>
                                          <p:spTgt spid="18"/>
                                        </p:tgtEl>
                                        <p:attrNameLst>
                                          <p:attrName>style.visibility</p:attrName>
                                        </p:attrNameLst>
                                      </p:cBhvr>
                                      <p:to>
                                        <p:strVal val="hidden"/>
                                      </p:to>
                                    </p:set>
                                  </p:subTnLst>
                                </p:cTn>
                              </p:par>
                            </p:childTnLst>
                          </p:cTn>
                        </p:par>
                        <p:par>
                          <p:cTn id="91" fill="hold">
                            <p:stCondLst>
                              <p:cond delay="2000"/>
                            </p:stCondLst>
                            <p:childTnLst>
                              <p:par>
                                <p:cTn id="92" presetID="10" presetClass="entr" presetSubtype="0"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fade">
                                      <p:cBhvr>
                                        <p:cTn id="94" dur="250"/>
                                        <p:tgtEl>
                                          <p:spTgt spid="125"/>
                                        </p:tgtEl>
                                      </p:cBhvr>
                                    </p:animEffect>
                                  </p:childTnLst>
                                </p:cTn>
                              </p:par>
                              <p:par>
                                <p:cTn id="95" presetID="0" presetClass="path" presetSubtype="0" accel="33000" decel="67000" fill="hold" nodeType="withEffect">
                                  <p:stCondLst>
                                    <p:cond delay="0"/>
                                  </p:stCondLst>
                                  <p:childTnLst>
                                    <p:animMotion origin="layout" path="M 2.29167E-6 -2.59259E-6 L 0.1875 -0.05092 L 0.61784 -0.02129 " pathEditMode="relative" ptsTypes="AAA">
                                      <p:cBhvr>
                                        <p:cTn id="96" dur="1000" fill="hold"/>
                                        <p:tgtEl>
                                          <p:spTgt spid="129"/>
                                        </p:tgtEl>
                                        <p:attrNameLst>
                                          <p:attrName>ppt_x</p:attrName>
                                          <p:attrName>ppt_y</p:attrName>
                                        </p:attrNameLst>
                                      </p:cBhvr>
                                    </p:animMotion>
                                  </p:childTnLst>
                                  <p:subTnLst>
                                    <p:set>
                                      <p:cBhvr override="childStyle">
                                        <p:cTn dur="1" fill="hold" display="0" masterRel="sameClick" afterEffect="1">
                                          <p:stCondLst>
                                            <p:cond evt="end" delay="0">
                                              <p:tn val="95"/>
                                            </p:cond>
                                          </p:stCondLst>
                                        </p:cTn>
                                        <p:tgtEl>
                                          <p:spTgt spid="129"/>
                                        </p:tgtEl>
                                        <p:attrNameLst>
                                          <p:attrName>style.visibility</p:attrName>
                                        </p:attrNameLst>
                                      </p:cBhvr>
                                      <p:to>
                                        <p:strVal val="hidden"/>
                                      </p:to>
                                    </p:set>
                                  </p:subTnLst>
                                </p:cTn>
                              </p:par>
                            </p:childTnLst>
                          </p:cTn>
                        </p:par>
                        <p:par>
                          <p:cTn id="97" fill="hold">
                            <p:stCondLst>
                              <p:cond delay="3000"/>
                            </p:stCondLst>
                            <p:childTnLst>
                              <p:par>
                                <p:cTn id="98" presetID="10" presetClass="entr" presetSubtype="0" fill="hold" nodeType="afterEffect">
                                  <p:stCondLst>
                                    <p:cond delay="0"/>
                                  </p:stCondLst>
                                  <p:childTnLst>
                                    <p:set>
                                      <p:cBhvr>
                                        <p:cTn id="99" dur="1" fill="hold">
                                          <p:stCondLst>
                                            <p:cond delay="0"/>
                                          </p:stCondLst>
                                        </p:cTn>
                                        <p:tgtEl>
                                          <p:spTgt spid="139"/>
                                        </p:tgtEl>
                                        <p:attrNameLst>
                                          <p:attrName>style.visibility</p:attrName>
                                        </p:attrNameLst>
                                      </p:cBhvr>
                                      <p:to>
                                        <p:strVal val="visible"/>
                                      </p:to>
                                    </p:set>
                                    <p:animEffect transition="in" filter="fade">
                                      <p:cBhvr>
                                        <p:cTn id="100" dur="250"/>
                                        <p:tgtEl>
                                          <p:spTgt spid="139"/>
                                        </p:tgtEl>
                                      </p:cBhvr>
                                    </p:animEffect>
                                  </p:childTnLst>
                                </p:cTn>
                              </p:par>
                              <p:par>
                                <p:cTn id="101" presetID="0" presetClass="path" presetSubtype="0" accel="40000" decel="60000" fill="hold" nodeType="withEffect">
                                  <p:stCondLst>
                                    <p:cond delay="0"/>
                                  </p:stCondLst>
                                  <p:childTnLst>
                                    <p:animMotion origin="layout" path="M -1.25E-6 -3.7037E-7 L 0.19531 -0.01922 L 0.6543 -0.00185 " pathEditMode="relative" ptsTypes="AAA">
                                      <p:cBhvr>
                                        <p:cTn id="102" dur="1000" fill="hold"/>
                                        <p:tgtEl>
                                          <p:spTgt spid="128"/>
                                        </p:tgtEl>
                                        <p:attrNameLst>
                                          <p:attrName>ppt_x</p:attrName>
                                          <p:attrName>ppt_y</p:attrName>
                                        </p:attrNameLst>
                                      </p:cBhvr>
                                    </p:animMotion>
                                  </p:childTnLst>
                                  <p:subTnLst>
                                    <p:set>
                                      <p:cBhvr override="childStyle">
                                        <p:cTn dur="1" fill="hold" display="0" masterRel="sameClick" afterEffect="1">
                                          <p:stCondLst>
                                            <p:cond evt="end" delay="0">
                                              <p:tn val="101"/>
                                            </p:cond>
                                          </p:stCondLst>
                                        </p:cTn>
                                        <p:tgtEl>
                                          <p:spTgt spid="128"/>
                                        </p:tgtEl>
                                        <p:attrNameLst>
                                          <p:attrName>style.visibility</p:attrName>
                                        </p:attrNameLst>
                                      </p:cBhvr>
                                      <p:to>
                                        <p:strVal val="hidden"/>
                                      </p:to>
                                    </p:set>
                                  </p:subTnLst>
                                </p:cTn>
                              </p:par>
                            </p:childTnLst>
                          </p:cTn>
                        </p:par>
                        <p:par>
                          <p:cTn id="103" fill="hold">
                            <p:stCondLst>
                              <p:cond delay="4000"/>
                            </p:stCondLst>
                            <p:childTnLst>
                              <p:par>
                                <p:cTn id="104" presetID="10" presetClass="entr" presetSubtype="0" fill="hold" nodeType="afterEffect">
                                  <p:stCondLst>
                                    <p:cond delay="0"/>
                                  </p:stCondLst>
                                  <p:childTnLst>
                                    <p:set>
                                      <p:cBhvr>
                                        <p:cTn id="105" dur="1" fill="hold">
                                          <p:stCondLst>
                                            <p:cond delay="0"/>
                                          </p:stCondLst>
                                        </p:cTn>
                                        <p:tgtEl>
                                          <p:spTgt spid="142"/>
                                        </p:tgtEl>
                                        <p:attrNameLst>
                                          <p:attrName>style.visibility</p:attrName>
                                        </p:attrNameLst>
                                      </p:cBhvr>
                                      <p:to>
                                        <p:strVal val="visible"/>
                                      </p:to>
                                    </p:set>
                                    <p:animEffect transition="in" filter="fade">
                                      <p:cBhvr>
                                        <p:cTn id="106" dur="250"/>
                                        <p:tgtEl>
                                          <p:spTgt spid="142"/>
                                        </p:tgtEl>
                                      </p:cBhvr>
                                    </p:animEffect>
                                  </p:childTnLst>
                                </p:cTn>
                              </p:par>
                              <p:par>
                                <p:cTn id="107" presetID="0" presetClass="path" presetSubtype="0" accel="31000" decel="69000" fill="hold" nodeType="withEffect">
                                  <p:stCondLst>
                                    <p:cond delay="0"/>
                                  </p:stCondLst>
                                  <p:childTnLst>
                                    <p:animMotion origin="layout" path="M -1.875E-6 1.48148E-6 L -1.875E-6 1.48148E-6 L 0.21107 -0.04398 L 0.6543 -0.01065 " pathEditMode="relative" ptsTypes="AAAA">
                                      <p:cBhvr>
                                        <p:cTn id="108" dur="1000" fill="hold"/>
                                        <p:tgtEl>
                                          <p:spTgt spid="131"/>
                                        </p:tgtEl>
                                        <p:attrNameLst>
                                          <p:attrName>ppt_x</p:attrName>
                                          <p:attrName>ppt_y</p:attrName>
                                        </p:attrNameLst>
                                      </p:cBhvr>
                                    </p:animMotion>
                                  </p:childTnLst>
                                  <p:subTnLst>
                                    <p:set>
                                      <p:cBhvr override="childStyle">
                                        <p:cTn dur="1" fill="hold" display="0" masterRel="sameClick" afterEffect="1">
                                          <p:stCondLst>
                                            <p:cond evt="end" delay="0">
                                              <p:tn val="107"/>
                                            </p:cond>
                                          </p:stCondLst>
                                        </p:cTn>
                                        <p:tgtEl>
                                          <p:spTgt spid="131"/>
                                        </p:tgtEl>
                                        <p:attrNameLst>
                                          <p:attrName>style.visibility</p:attrName>
                                        </p:attrNameLst>
                                      </p:cBhvr>
                                      <p:to>
                                        <p:strVal val="hidden"/>
                                      </p:to>
                                    </p:set>
                                  </p:subTnLst>
                                </p:cTn>
                              </p:par>
                            </p:childTnLst>
                          </p:cTn>
                        </p:par>
                        <p:par>
                          <p:cTn id="109" fill="hold">
                            <p:stCondLst>
                              <p:cond delay="5000"/>
                            </p:stCondLst>
                            <p:childTnLst>
                              <p:par>
                                <p:cTn id="110" presetID="10" presetClass="entr" presetSubtype="0" fill="hold" nodeType="afterEffect">
                                  <p:stCondLst>
                                    <p:cond delay="0"/>
                                  </p:stCondLst>
                                  <p:childTnLst>
                                    <p:set>
                                      <p:cBhvr>
                                        <p:cTn id="111" dur="1" fill="hold">
                                          <p:stCondLst>
                                            <p:cond delay="0"/>
                                          </p:stCondLst>
                                        </p:cTn>
                                        <p:tgtEl>
                                          <p:spTgt spid="143"/>
                                        </p:tgtEl>
                                        <p:attrNameLst>
                                          <p:attrName>style.visibility</p:attrName>
                                        </p:attrNameLst>
                                      </p:cBhvr>
                                      <p:to>
                                        <p:strVal val="visible"/>
                                      </p:to>
                                    </p:set>
                                    <p:animEffect transition="in" filter="fade">
                                      <p:cBhvr>
                                        <p:cTn id="112" dur="25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4" grpId="1" animBg="1"/>
      <p:bldP spid="74" grpId="2" animBg="1"/>
      <p:bldP spid="75" grpId="0" animBg="1"/>
      <p:bldP spid="75" grpId="1" animBg="1"/>
      <p:bldP spid="18" grpId="0" animBg="1"/>
      <p:bldP spid="134" grpId="0" animBg="1"/>
      <p:bldP spid="126" grpId="0" animBg="1"/>
      <p:bldP spid="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7555716" y="2953871"/>
            <a:ext cx="3671547" cy="1308163"/>
            <a:chOff x="7462847" y="1617799"/>
            <a:chExt cx="3671547" cy="1308163"/>
          </a:xfrm>
        </p:grpSpPr>
        <p:sp>
          <p:nvSpPr>
            <p:cNvPr id="104" name="Rounded Rectangle 103"/>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p:cNvCxnSpPr/>
            <p:nvPr/>
          </p:nvCxnSpPr>
          <p:spPr>
            <a:xfrm>
              <a:off x="9268715" y="1617799"/>
              <a:ext cx="0" cy="130816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10" name="Group 109"/>
          <p:cNvGrpSpPr/>
          <p:nvPr/>
        </p:nvGrpSpPr>
        <p:grpSpPr>
          <a:xfrm>
            <a:off x="7541858" y="4281191"/>
            <a:ext cx="3671547" cy="1349370"/>
            <a:chOff x="7462847" y="1604501"/>
            <a:chExt cx="3671547" cy="1349370"/>
          </a:xfrm>
        </p:grpSpPr>
        <p:sp>
          <p:nvSpPr>
            <p:cNvPr id="112" name="Rounded Rectangle 111"/>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p:cNvCxnSpPr/>
            <p:nvPr/>
          </p:nvCxnSpPr>
          <p:spPr>
            <a:xfrm>
              <a:off x="9282573" y="1604501"/>
              <a:ext cx="0" cy="13493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3455" y="4418412"/>
            <a:ext cx="906027" cy="1067497"/>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5596" y="3052641"/>
            <a:ext cx="916397" cy="1129926"/>
          </a:xfrm>
          <a:prstGeom prst="rect">
            <a:avLst/>
          </a:prstGeom>
        </p:spPr>
      </p:pic>
      <p:sp>
        <p:nvSpPr>
          <p:cNvPr id="135" name="TextBox 134">
            <a:extLst>
              <a:ext uri="{FF2B5EF4-FFF2-40B4-BE49-F238E27FC236}">
                <a16:creationId xmlns:a16="http://schemas.microsoft.com/office/drawing/2014/main" id="{EF7BDEA6-C777-4865-8B75-93F96C9A656D}"/>
              </a:ext>
            </a:extLst>
          </p:cNvPr>
          <p:cNvSpPr txBox="1"/>
          <p:nvPr/>
        </p:nvSpPr>
        <p:spPr>
          <a:xfrm>
            <a:off x="11344258" y="3056482"/>
            <a:ext cx="538930" cy="369332"/>
          </a:xfrm>
          <a:prstGeom prst="rect">
            <a:avLst/>
          </a:prstGeom>
          <a:noFill/>
        </p:spPr>
        <p:txBody>
          <a:bodyPr wrap="none" rtlCol="0">
            <a:spAutoFit/>
          </a:bodyPr>
          <a:lstStyle/>
          <a:p>
            <a:r>
              <a:rPr lang="en-US" dirty="0">
                <a:latin typeface="Avenir LT Std 65 Medium" panose="020B0603020203020204" pitchFamily="34" charset="0"/>
              </a:rPr>
              <a:t>QA</a:t>
            </a:r>
          </a:p>
        </p:txBody>
      </p:sp>
      <p:sp>
        <p:nvSpPr>
          <p:cNvPr id="140" name="TextBox 139">
            <a:extLst>
              <a:ext uri="{FF2B5EF4-FFF2-40B4-BE49-F238E27FC236}">
                <a16:creationId xmlns:a16="http://schemas.microsoft.com/office/drawing/2014/main" id="{4CCE854F-D064-4C98-9E2D-6EABFF02BCA2}"/>
              </a:ext>
            </a:extLst>
          </p:cNvPr>
          <p:cNvSpPr txBox="1"/>
          <p:nvPr/>
        </p:nvSpPr>
        <p:spPr>
          <a:xfrm>
            <a:off x="11273726" y="3791731"/>
            <a:ext cx="659155" cy="369332"/>
          </a:xfrm>
          <a:prstGeom prst="rect">
            <a:avLst/>
          </a:prstGeom>
          <a:noFill/>
        </p:spPr>
        <p:txBody>
          <a:bodyPr wrap="none" rtlCol="0">
            <a:spAutoFit/>
          </a:bodyPr>
          <a:lstStyle/>
          <a:p>
            <a:r>
              <a:rPr lang="en-US" dirty="0">
                <a:latin typeface="Avenir LT Std 65 Medium" panose="020B0603020203020204" pitchFamily="34" charset="0"/>
              </a:rPr>
              <a:t>DEV</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0435" y="3058040"/>
            <a:ext cx="1323975" cy="838200"/>
          </a:xfrm>
          <a:prstGeom prst="rect">
            <a:avLst/>
          </a:prstGeom>
        </p:spPr>
      </p:pic>
      <p:sp>
        <p:nvSpPr>
          <p:cNvPr id="160" name="Content Placeholder 4"/>
          <p:cNvSpPr txBox="1">
            <a:spLocks/>
          </p:cNvSpPr>
          <p:nvPr/>
        </p:nvSpPr>
        <p:spPr>
          <a:xfrm>
            <a:off x="7715064" y="3901794"/>
            <a:ext cx="1236441" cy="267790"/>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0" dirty="0">
                <a:solidFill>
                  <a:schemeClr val="bg1">
                    <a:lumMod val="75000"/>
                  </a:schemeClr>
                </a:solidFill>
                <a:latin typeface="Avenir LT Std 65 Medium" panose="020B0603020203020204" pitchFamily="34" charset="0"/>
              </a:rPr>
              <a:t>PROVIDER 2</a:t>
            </a:r>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59089" y="3332841"/>
            <a:ext cx="630759" cy="618745"/>
          </a:xfrm>
          <a:prstGeom prst="rect">
            <a:avLst/>
          </a:prstGeom>
        </p:spPr>
      </p:pic>
      <p:pic>
        <p:nvPicPr>
          <p:cNvPr id="256" name="Picture 25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69479" y="3342742"/>
            <a:ext cx="620326" cy="608511"/>
          </a:xfrm>
          <a:prstGeom prst="rect">
            <a:avLst/>
          </a:prstGeom>
        </p:spPr>
      </p:pic>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89805" y="3057919"/>
            <a:ext cx="922216" cy="1137102"/>
          </a:xfrm>
          <a:prstGeom prst="rect">
            <a:avLst/>
          </a:prstGeom>
        </p:spPr>
      </p:pic>
      <p:sp>
        <p:nvSpPr>
          <p:cNvPr id="6" name="Title 5"/>
          <p:cNvSpPr>
            <a:spLocks noGrp="1"/>
          </p:cNvSpPr>
          <p:nvPr>
            <p:ph type="title"/>
          </p:nvPr>
        </p:nvSpPr>
        <p:spPr/>
        <p:txBody>
          <a:bodyPr>
            <a:noAutofit/>
          </a:bodyPr>
          <a:lstStyle/>
          <a:p>
            <a:r>
              <a:rPr lang="en-US" sz="3600" dirty="0">
                <a:latin typeface="Avenir LT Std 65 Medium" panose="020B0603020203020204" pitchFamily="34" charset="0"/>
              </a:rPr>
              <a:t>Public Cloud </a:t>
            </a:r>
            <a:r>
              <a:rPr lang="en-US" sz="3600" dirty="0">
                <a:solidFill>
                  <a:schemeClr val="tx1"/>
                </a:solidFill>
                <a:latin typeface="Avenir LT Std 65 Medium" panose="020B0603020203020204" pitchFamily="34" charset="0"/>
              </a:rPr>
              <a:t>Storage with </a:t>
            </a:r>
            <a:r>
              <a:rPr lang="en-US" sz="3600" dirty="0">
                <a:solidFill>
                  <a:srgbClr val="0070C0"/>
                </a:solidFill>
                <a:latin typeface="Avenir LT Std 65 Medium" panose="020B0603020203020204" pitchFamily="34" charset="0"/>
              </a:rPr>
              <a:t>restorVau</a:t>
            </a:r>
            <a:r>
              <a:rPr lang="en-US" sz="3600" dirty="0">
                <a:solidFill>
                  <a:srgbClr val="0167C1"/>
                </a:solidFill>
                <a:latin typeface="Avenir LT Std 65 Medium" panose="020B0603020203020204" pitchFamily="34" charset="0"/>
              </a:rPr>
              <a:t>lt</a:t>
            </a:r>
            <a:br>
              <a:rPr lang="en-US" sz="3200" dirty="0">
                <a:solidFill>
                  <a:srgbClr val="0167C1"/>
                </a:solidFill>
                <a:latin typeface="Avenir LT Std 65 Medium" panose="020B0603020203020204" pitchFamily="34" charset="0"/>
              </a:rPr>
            </a:br>
            <a:r>
              <a:rPr lang="en-US" sz="2400" dirty="0">
                <a:latin typeface="Avenir LT Std 65 Medium" panose="020B0603020203020204" pitchFamily="34" charset="0"/>
              </a:rPr>
              <a:t>OS, Db and ghosted to the Cloud, </a:t>
            </a:r>
            <a:r>
              <a:rPr lang="en-US" sz="2400" dirty="0">
                <a:solidFill>
                  <a:srgbClr val="0167C1"/>
                </a:solidFill>
                <a:latin typeface="Avenir LT Std 65 Medium" panose="020B0603020203020204" pitchFamily="34" charset="0"/>
              </a:rPr>
              <a:t>unstructured data moved to </a:t>
            </a:r>
            <a:r>
              <a:rPr lang="en-US" sz="2400" dirty="0" err="1">
                <a:solidFill>
                  <a:schemeClr val="tx1"/>
                </a:solidFill>
                <a:latin typeface="Avenir LT Std 65 Medium" panose="020B0603020203020204" pitchFamily="34" charset="0"/>
              </a:rPr>
              <a:t>r</a:t>
            </a:r>
            <a:r>
              <a:rPr lang="en-US" sz="2400" dirty="0" err="1">
                <a:solidFill>
                  <a:srgbClr val="0167C1"/>
                </a:solidFill>
                <a:latin typeface="Avenir LT Std 65 Medium" panose="020B0603020203020204" pitchFamily="34" charset="0"/>
              </a:rPr>
              <a:t>V</a:t>
            </a:r>
            <a:endParaRPr lang="en-US" sz="2400" dirty="0"/>
          </a:p>
        </p:txBody>
      </p:sp>
      <p:grpSp>
        <p:nvGrpSpPr>
          <p:cNvPr id="86" name="Group 85"/>
          <p:cNvGrpSpPr/>
          <p:nvPr/>
        </p:nvGrpSpPr>
        <p:grpSpPr>
          <a:xfrm>
            <a:off x="7541858" y="1604501"/>
            <a:ext cx="3671547" cy="1349370"/>
            <a:chOff x="7462847" y="1604501"/>
            <a:chExt cx="3671547" cy="1349370"/>
          </a:xfrm>
        </p:grpSpPr>
        <p:sp>
          <p:nvSpPr>
            <p:cNvPr id="92" name="Rounded Rectangle 91"/>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Connector 93"/>
            <p:cNvCxnSpPr/>
            <p:nvPr/>
          </p:nvCxnSpPr>
          <p:spPr>
            <a:xfrm>
              <a:off x="9282573" y="1604501"/>
              <a:ext cx="0" cy="13493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4" name="Rectangle: Rounded Corners 1">
            <a:extLst>
              <a:ext uri="{FF2B5EF4-FFF2-40B4-BE49-F238E27FC236}">
                <a16:creationId xmlns:a16="http://schemas.microsoft.com/office/drawing/2014/main" id="{88E80E1F-9785-4CBE-9C49-87DC73178F49}"/>
              </a:ext>
            </a:extLst>
          </p:cNvPr>
          <p:cNvSpPr/>
          <p:nvPr/>
        </p:nvSpPr>
        <p:spPr>
          <a:xfrm>
            <a:off x="1991392" y="2120686"/>
            <a:ext cx="1583794" cy="2713181"/>
          </a:xfrm>
          <a:prstGeom prst="roundRect">
            <a:avLst/>
          </a:prstGeom>
          <a:noFill/>
          <a:ln>
            <a:solidFill>
              <a:srgbClr val="DBDBD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Content Placeholder 4">
            <a:extLst>
              <a:ext uri="{FF2B5EF4-FFF2-40B4-BE49-F238E27FC236}">
                <a16:creationId xmlns:a16="http://schemas.microsoft.com/office/drawing/2014/main" id="{29573DAF-5436-485F-9307-145D84E1A6F2}"/>
              </a:ext>
            </a:extLst>
          </p:cNvPr>
          <p:cNvSpPr txBox="1">
            <a:spLocks/>
          </p:cNvSpPr>
          <p:nvPr/>
        </p:nvSpPr>
        <p:spPr>
          <a:xfrm>
            <a:off x="307122" y="1194195"/>
            <a:ext cx="3737921" cy="41347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900" b="0" dirty="0">
                <a:solidFill>
                  <a:srgbClr val="0167C1"/>
                </a:solidFill>
                <a:latin typeface="Avenir LT Std 55 Roman" panose="020B0703020203020204" pitchFamily="34" charset="0"/>
              </a:rPr>
              <a:t>ON PREM / PRODUCTION</a:t>
            </a:r>
          </a:p>
        </p:txBody>
      </p:sp>
      <p:sp>
        <p:nvSpPr>
          <p:cNvPr id="133" name="TextBox 132">
            <a:extLst>
              <a:ext uri="{FF2B5EF4-FFF2-40B4-BE49-F238E27FC236}">
                <a16:creationId xmlns:a16="http://schemas.microsoft.com/office/drawing/2014/main" id="{C2FCB6F1-27EA-4037-A936-0093DA62AAC4}"/>
              </a:ext>
            </a:extLst>
          </p:cNvPr>
          <p:cNvSpPr txBox="1"/>
          <p:nvPr/>
        </p:nvSpPr>
        <p:spPr>
          <a:xfrm>
            <a:off x="11344258" y="2370102"/>
            <a:ext cx="497252" cy="369332"/>
          </a:xfrm>
          <a:prstGeom prst="rect">
            <a:avLst/>
          </a:prstGeom>
          <a:noFill/>
        </p:spPr>
        <p:txBody>
          <a:bodyPr wrap="none" rtlCol="0">
            <a:spAutoFit/>
          </a:bodyPr>
          <a:lstStyle/>
          <a:p>
            <a:r>
              <a:rPr lang="en-US" dirty="0">
                <a:latin typeface="Avenir LT Std 65 Medium" panose="020B0603020203020204" pitchFamily="34" charset="0"/>
              </a:rPr>
              <a:t>DR</a:t>
            </a:r>
          </a:p>
        </p:txBody>
      </p:sp>
      <p:sp>
        <p:nvSpPr>
          <p:cNvPr id="138" name="Content Placeholder 4">
            <a:extLst>
              <a:ext uri="{FF2B5EF4-FFF2-40B4-BE49-F238E27FC236}">
                <a16:creationId xmlns:a16="http://schemas.microsoft.com/office/drawing/2014/main" id="{D8C8679B-26AB-4E00-9E4A-6E40160B3FC1}"/>
              </a:ext>
            </a:extLst>
          </p:cNvPr>
          <p:cNvSpPr txBox="1">
            <a:spLocks/>
          </p:cNvSpPr>
          <p:nvPr/>
        </p:nvSpPr>
        <p:spPr>
          <a:xfrm>
            <a:off x="7173254" y="1194195"/>
            <a:ext cx="4877203" cy="41347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900" b="0" dirty="0">
                <a:solidFill>
                  <a:srgbClr val="0167C1"/>
                </a:solidFill>
                <a:latin typeface="Avenir LT Std 55 Roman" panose="020B0703020203020204" pitchFamily="34" charset="0"/>
              </a:rPr>
              <a:t>CLOUD BUSINESS OPERATIONS</a:t>
            </a:r>
          </a:p>
        </p:txBody>
      </p:sp>
      <p:sp>
        <p:nvSpPr>
          <p:cNvPr id="141" name="TextBox 140">
            <a:extLst>
              <a:ext uri="{FF2B5EF4-FFF2-40B4-BE49-F238E27FC236}">
                <a16:creationId xmlns:a16="http://schemas.microsoft.com/office/drawing/2014/main" id="{8306E84D-E114-413D-9017-D5C6105AA2EE}"/>
              </a:ext>
            </a:extLst>
          </p:cNvPr>
          <p:cNvSpPr txBox="1"/>
          <p:nvPr/>
        </p:nvSpPr>
        <p:spPr>
          <a:xfrm>
            <a:off x="11241665" y="4568732"/>
            <a:ext cx="723275" cy="307777"/>
          </a:xfrm>
          <a:prstGeom prst="rect">
            <a:avLst/>
          </a:prstGeom>
          <a:noFill/>
        </p:spPr>
        <p:txBody>
          <a:bodyPr wrap="none" rtlCol="0">
            <a:spAutoFit/>
          </a:bodyPr>
          <a:lstStyle/>
          <a:p>
            <a:r>
              <a:rPr lang="en-US" sz="1400" dirty="0">
                <a:latin typeface="Avenir LT Std 65 Medium" panose="020B0603020203020204" pitchFamily="34" charset="0"/>
              </a:rPr>
              <a:t>TRAIN</a:t>
            </a:r>
          </a:p>
        </p:txBody>
      </p:sp>
      <p:sp>
        <p:nvSpPr>
          <p:cNvPr id="149" name="Content Placeholder 4"/>
          <p:cNvSpPr txBox="1">
            <a:spLocks/>
          </p:cNvSpPr>
          <p:nvPr/>
        </p:nvSpPr>
        <p:spPr>
          <a:xfrm>
            <a:off x="7715064" y="2536974"/>
            <a:ext cx="1236441" cy="267790"/>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0" dirty="0">
                <a:solidFill>
                  <a:schemeClr val="bg1">
                    <a:lumMod val="75000"/>
                  </a:schemeClr>
                </a:solidFill>
                <a:latin typeface="Avenir LT Std 65 Medium" panose="020B0603020203020204" pitchFamily="34" charset="0"/>
              </a:rPr>
              <a:t>PROVIDER 1</a:t>
            </a:r>
          </a:p>
        </p:txBody>
      </p:sp>
      <p:sp>
        <p:nvSpPr>
          <p:cNvPr id="150" name="TextBox 149"/>
          <p:cNvSpPr txBox="1"/>
          <p:nvPr/>
        </p:nvSpPr>
        <p:spPr>
          <a:xfrm>
            <a:off x="250182" y="5880465"/>
            <a:ext cx="473206" cy="338554"/>
          </a:xfrm>
          <a:prstGeom prst="rect">
            <a:avLst/>
          </a:prstGeom>
          <a:noFill/>
        </p:spPr>
        <p:txBody>
          <a:bodyPr wrap="none" rtlCol="0">
            <a:spAutoFit/>
          </a:bodyPr>
          <a:lstStyle/>
          <a:p>
            <a:r>
              <a:rPr lang="en-US" sz="1600" dirty="0">
                <a:latin typeface="Avenir LT Std 55 Roman" panose="020B0703020203020204" pitchFamily="34" charset="0"/>
              </a:rPr>
              <a:t>OS</a:t>
            </a:r>
          </a:p>
        </p:txBody>
      </p:sp>
      <p:sp>
        <p:nvSpPr>
          <p:cNvPr id="151" name="Rounded Rectangle 150"/>
          <p:cNvSpPr/>
          <p:nvPr/>
        </p:nvSpPr>
        <p:spPr>
          <a:xfrm>
            <a:off x="111503" y="5962817"/>
            <a:ext cx="159324" cy="15932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151"/>
          <p:cNvSpPr/>
          <p:nvPr/>
        </p:nvSpPr>
        <p:spPr>
          <a:xfrm>
            <a:off x="812850" y="5962817"/>
            <a:ext cx="159878" cy="159878"/>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52"/>
          <p:cNvSpPr/>
          <p:nvPr/>
        </p:nvSpPr>
        <p:spPr>
          <a:xfrm>
            <a:off x="1572844" y="5962818"/>
            <a:ext cx="159324" cy="159324"/>
          </a:xfrm>
          <a:prstGeom prst="roundRect">
            <a:avLst/>
          </a:prstGeom>
          <a:solidFill>
            <a:srgbClr val="F1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xtBox 153"/>
          <p:cNvSpPr txBox="1"/>
          <p:nvPr/>
        </p:nvSpPr>
        <p:spPr>
          <a:xfrm>
            <a:off x="995749" y="5880465"/>
            <a:ext cx="470000" cy="338554"/>
          </a:xfrm>
          <a:prstGeom prst="rect">
            <a:avLst/>
          </a:prstGeom>
          <a:noFill/>
        </p:spPr>
        <p:txBody>
          <a:bodyPr wrap="none" rtlCol="0">
            <a:spAutoFit/>
          </a:bodyPr>
          <a:lstStyle/>
          <a:p>
            <a:r>
              <a:rPr lang="en-US" sz="1600" dirty="0">
                <a:latin typeface="Avenir LT Std 55 Roman" panose="020B0703020203020204" pitchFamily="34" charset="0"/>
              </a:rPr>
              <a:t>Db</a:t>
            </a:r>
          </a:p>
        </p:txBody>
      </p:sp>
      <p:sp>
        <p:nvSpPr>
          <p:cNvPr id="155" name="TextBox 154"/>
          <p:cNvSpPr txBox="1"/>
          <p:nvPr/>
        </p:nvSpPr>
        <p:spPr>
          <a:xfrm>
            <a:off x="1718520" y="5880465"/>
            <a:ext cx="641522" cy="338554"/>
          </a:xfrm>
          <a:prstGeom prst="rect">
            <a:avLst/>
          </a:prstGeom>
          <a:noFill/>
        </p:spPr>
        <p:txBody>
          <a:bodyPr wrap="none" rtlCol="0">
            <a:spAutoFit/>
          </a:bodyPr>
          <a:lstStyle/>
          <a:p>
            <a:r>
              <a:rPr lang="en-US" sz="1600" dirty="0">
                <a:latin typeface="Avenir LT Std 55 Roman" panose="020B0703020203020204" pitchFamily="34" charset="0"/>
              </a:rPr>
              <a:t>Data</a:t>
            </a:r>
          </a:p>
        </p:txBody>
      </p:sp>
      <p:pic>
        <p:nvPicPr>
          <p:cNvPr id="156" name="Picture 15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47246" y="1663486"/>
            <a:ext cx="1362075" cy="876300"/>
          </a:xfrm>
          <a:prstGeom prst="rect">
            <a:avLst/>
          </a:prstGeom>
        </p:spPr>
      </p:pic>
      <p:sp>
        <p:nvSpPr>
          <p:cNvPr id="158" name="Rounded Rectangle 40">
            <a:extLst>
              <a:ext uri="{FF2B5EF4-FFF2-40B4-BE49-F238E27FC236}">
                <a16:creationId xmlns:a16="http://schemas.microsoft.com/office/drawing/2014/main" id="{8E2B205C-B2D1-47CD-8D7D-42EDA8493208}"/>
              </a:ext>
            </a:extLst>
          </p:cNvPr>
          <p:cNvSpPr/>
          <p:nvPr/>
        </p:nvSpPr>
        <p:spPr>
          <a:xfrm>
            <a:off x="138546" y="1126698"/>
            <a:ext cx="3872562" cy="4680804"/>
          </a:xfrm>
          <a:prstGeom prst="roundRect">
            <a:avLst>
              <a:gd name="adj" fmla="val 5245"/>
            </a:avLst>
          </a:prstGeom>
          <a:no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40">
            <a:extLst>
              <a:ext uri="{FF2B5EF4-FFF2-40B4-BE49-F238E27FC236}">
                <a16:creationId xmlns:a16="http://schemas.microsoft.com/office/drawing/2014/main" id="{8E2B205C-B2D1-47CD-8D7D-42EDA8493208}"/>
              </a:ext>
            </a:extLst>
          </p:cNvPr>
          <p:cNvSpPr/>
          <p:nvPr/>
        </p:nvSpPr>
        <p:spPr>
          <a:xfrm>
            <a:off x="7265876" y="1126697"/>
            <a:ext cx="4815852" cy="4680805"/>
          </a:xfrm>
          <a:prstGeom prst="roundRect">
            <a:avLst>
              <a:gd name="adj" fmla="val 5245"/>
            </a:avLst>
          </a:prstGeom>
          <a:no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1" name="Picture 16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01824" y="2199004"/>
            <a:ext cx="617522" cy="605760"/>
          </a:xfrm>
          <a:prstGeom prst="rect">
            <a:avLst/>
          </a:prstGeom>
        </p:spPr>
      </p:pic>
      <p:sp>
        <p:nvSpPr>
          <p:cNvPr id="184" name="Rounded Rectangle 183"/>
          <p:cNvSpPr/>
          <p:nvPr/>
        </p:nvSpPr>
        <p:spPr>
          <a:xfrm>
            <a:off x="4220734" y="5962817"/>
            <a:ext cx="159324" cy="159324"/>
          </a:xfrm>
          <a:prstGeom prst="roundRect">
            <a:avLst/>
          </a:prstGeom>
          <a:solidFill>
            <a:srgbClr val="01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p:cNvSpPr txBox="1"/>
          <p:nvPr/>
        </p:nvSpPr>
        <p:spPr>
          <a:xfrm>
            <a:off x="4380058" y="5883024"/>
            <a:ext cx="593432" cy="338554"/>
          </a:xfrm>
          <a:prstGeom prst="rect">
            <a:avLst/>
          </a:prstGeom>
          <a:noFill/>
        </p:spPr>
        <p:txBody>
          <a:bodyPr wrap="none" rtlCol="0">
            <a:spAutoFit/>
          </a:bodyPr>
          <a:lstStyle/>
          <a:p>
            <a:r>
              <a:rPr lang="en-US" sz="1600" dirty="0">
                <a:latin typeface="Avenir LT Std 55 Roman" panose="020B0703020203020204" pitchFamily="34" charset="0"/>
              </a:rPr>
              <a:t>VDF</a:t>
            </a:r>
          </a:p>
        </p:txBody>
      </p:sp>
      <p:sp>
        <p:nvSpPr>
          <p:cNvPr id="194" name="Rounded Rectangle 6">
            <a:extLst>
              <a:ext uri="{FF2B5EF4-FFF2-40B4-BE49-F238E27FC236}">
                <a16:creationId xmlns:a16="http://schemas.microsoft.com/office/drawing/2014/main" id="{6511B364-45A4-47DD-8A41-9C685AE2CDF1}"/>
              </a:ext>
            </a:extLst>
          </p:cNvPr>
          <p:cNvSpPr/>
          <p:nvPr/>
        </p:nvSpPr>
        <p:spPr>
          <a:xfrm>
            <a:off x="2662497" y="2353513"/>
            <a:ext cx="296176" cy="30432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662497" y="3328771"/>
            <a:ext cx="296176" cy="304328"/>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2" name="Group 201"/>
          <p:cNvGrpSpPr/>
          <p:nvPr/>
        </p:nvGrpSpPr>
        <p:grpSpPr>
          <a:xfrm>
            <a:off x="7541858" y="1604501"/>
            <a:ext cx="3671547" cy="1349370"/>
            <a:chOff x="7462847" y="1604501"/>
            <a:chExt cx="3671547" cy="1349370"/>
          </a:xfrm>
        </p:grpSpPr>
        <p:sp>
          <p:nvSpPr>
            <p:cNvPr id="203" name="Rounded Rectangle 202"/>
            <p:cNvSpPr/>
            <p:nvPr/>
          </p:nvSpPr>
          <p:spPr>
            <a:xfrm>
              <a:off x="7462847" y="1642345"/>
              <a:ext cx="3671547" cy="1254525"/>
            </a:xfrm>
            <a:prstGeom prst="roundRect">
              <a:avLst/>
            </a:prstGeom>
            <a:solidFill>
              <a:schemeClr val="accent5">
                <a:lumMod val="20000"/>
                <a:lumOff val="80000"/>
              </a:schemeClr>
            </a:solidFill>
            <a:ln w="31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 name="Straight Connector 203"/>
            <p:cNvCxnSpPr/>
            <p:nvPr/>
          </p:nvCxnSpPr>
          <p:spPr>
            <a:xfrm>
              <a:off x="9282573" y="1604501"/>
              <a:ext cx="0" cy="13493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205" name="Picture 204">
            <a:extLst>
              <a:ext uri="{FF2B5EF4-FFF2-40B4-BE49-F238E27FC236}">
                <a16:creationId xmlns:a16="http://schemas.microsoft.com/office/drawing/2014/main" id="{8DDDB8E7-EFD5-4C95-B262-B88EA286EF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54326" y="1977274"/>
            <a:ext cx="620327" cy="608511"/>
          </a:xfrm>
          <a:prstGeom prst="rect">
            <a:avLst/>
          </a:prstGeom>
        </p:spPr>
      </p:pic>
      <p:pic>
        <p:nvPicPr>
          <p:cNvPr id="206" name="Picture 205">
            <a:extLst>
              <a:ext uri="{FF2B5EF4-FFF2-40B4-BE49-F238E27FC236}">
                <a16:creationId xmlns:a16="http://schemas.microsoft.com/office/drawing/2014/main" id="{897EB0CF-52F6-4C37-A164-EA9BE8A27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1893" y="1682919"/>
            <a:ext cx="889920" cy="1097280"/>
          </a:xfrm>
          <a:prstGeom prst="rect">
            <a:avLst/>
          </a:prstGeom>
        </p:spPr>
      </p:pic>
      <p:pic>
        <p:nvPicPr>
          <p:cNvPr id="214" name="Picture 2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20744" y="3266145"/>
            <a:ext cx="366523" cy="373187"/>
          </a:xfrm>
          <a:prstGeom prst="rect">
            <a:avLst/>
          </a:prstGeom>
        </p:spPr>
      </p:pic>
      <p:pic>
        <p:nvPicPr>
          <p:cNvPr id="215" name="Picture 2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21841" y="3266145"/>
            <a:ext cx="366523" cy="373187"/>
          </a:xfrm>
          <a:prstGeom prst="rect">
            <a:avLst/>
          </a:prstGeom>
        </p:spPr>
      </p:pic>
      <p:pic>
        <p:nvPicPr>
          <p:cNvPr id="217" name="Picture 2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14314" y="3294341"/>
            <a:ext cx="366523" cy="373187"/>
          </a:xfrm>
          <a:prstGeom prst="rect">
            <a:avLst/>
          </a:prstGeom>
        </p:spPr>
      </p:pic>
      <p:sp>
        <p:nvSpPr>
          <p:cNvPr id="218" name="Rounded Rectangle 67">
            <a:extLst>
              <a:ext uri="{FF2B5EF4-FFF2-40B4-BE49-F238E27FC236}">
                <a16:creationId xmlns:a16="http://schemas.microsoft.com/office/drawing/2014/main" id="{36BD3077-F898-417D-8781-3DF26504A839}"/>
              </a:ext>
            </a:extLst>
          </p:cNvPr>
          <p:cNvSpPr/>
          <p:nvPr/>
        </p:nvSpPr>
        <p:spPr>
          <a:xfrm>
            <a:off x="2603114" y="3536127"/>
            <a:ext cx="342026" cy="360113"/>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2" name="Picture 2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67643" y="3486616"/>
            <a:ext cx="366523" cy="373187"/>
          </a:xfrm>
          <a:prstGeom prst="rect">
            <a:avLst/>
          </a:prstGeom>
        </p:spPr>
      </p:pic>
      <p:pic>
        <p:nvPicPr>
          <p:cNvPr id="223" name="Picture 2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70892" y="3478859"/>
            <a:ext cx="366523" cy="373187"/>
          </a:xfrm>
          <a:prstGeom prst="rect">
            <a:avLst/>
          </a:prstGeom>
        </p:spPr>
      </p:pic>
      <p:pic>
        <p:nvPicPr>
          <p:cNvPr id="224" name="Picture 2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25453" y="3490607"/>
            <a:ext cx="366523" cy="373187"/>
          </a:xfrm>
          <a:prstGeom prst="rect">
            <a:avLst/>
          </a:prstGeom>
        </p:spPr>
      </p:pic>
      <p:sp>
        <p:nvSpPr>
          <p:cNvPr id="225" name="Rounded Rectangle 224"/>
          <p:cNvSpPr/>
          <p:nvPr/>
        </p:nvSpPr>
        <p:spPr>
          <a:xfrm>
            <a:off x="2455803" y="3495005"/>
            <a:ext cx="308317" cy="279158"/>
          </a:xfrm>
          <a:prstGeom prst="round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ed Rectangle 6">
            <a:extLst>
              <a:ext uri="{FF2B5EF4-FFF2-40B4-BE49-F238E27FC236}">
                <a16:creationId xmlns:a16="http://schemas.microsoft.com/office/drawing/2014/main" id="{6511B364-45A4-47DD-8A41-9C685AE2CDF1}"/>
              </a:ext>
            </a:extLst>
          </p:cNvPr>
          <p:cNvSpPr/>
          <p:nvPr/>
        </p:nvSpPr>
        <p:spPr>
          <a:xfrm>
            <a:off x="2664289" y="2366917"/>
            <a:ext cx="279431" cy="27649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1" name="Group 250"/>
          <p:cNvGrpSpPr/>
          <p:nvPr/>
        </p:nvGrpSpPr>
        <p:grpSpPr>
          <a:xfrm>
            <a:off x="7647246" y="1663486"/>
            <a:ext cx="1362075" cy="1141278"/>
            <a:chOff x="7647246" y="1663486"/>
            <a:chExt cx="1362075" cy="1141278"/>
          </a:xfrm>
        </p:grpSpPr>
        <p:sp>
          <p:nvSpPr>
            <p:cNvPr id="252" name="Content Placeholder 4"/>
            <p:cNvSpPr txBox="1">
              <a:spLocks/>
            </p:cNvSpPr>
            <p:nvPr/>
          </p:nvSpPr>
          <p:spPr>
            <a:xfrm>
              <a:off x="7715064" y="2536974"/>
              <a:ext cx="1236441" cy="267790"/>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b="1" kern="1200">
                  <a:solidFill>
                    <a:srgbClr val="1D86BC"/>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5B5C5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5B5C5D"/>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SzPct val="80000"/>
                <a:buFont typeface="Courier New" panose="02070309020205020404" pitchFamily="49" charset="0"/>
                <a:buChar char="o"/>
                <a:defRPr sz="2000" kern="1200">
                  <a:solidFill>
                    <a:srgbClr val="5B5C5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400" b="0" dirty="0">
                  <a:solidFill>
                    <a:schemeClr val="bg1">
                      <a:lumMod val="75000"/>
                    </a:schemeClr>
                  </a:solidFill>
                  <a:latin typeface="Avenir LT Std 65 Medium" panose="020B0603020203020204" pitchFamily="34" charset="0"/>
                </a:rPr>
                <a:t>PROVIDER 1</a:t>
              </a:r>
            </a:p>
          </p:txBody>
        </p:sp>
        <p:pic>
          <p:nvPicPr>
            <p:cNvPr id="253" name="Picture 25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47246" y="1663486"/>
              <a:ext cx="1362075" cy="876300"/>
            </a:xfrm>
            <a:prstGeom prst="rect">
              <a:avLst/>
            </a:prstGeom>
          </p:spPr>
        </p:pic>
      </p:grpSp>
      <p:sp>
        <p:nvSpPr>
          <p:cNvPr id="27" name="Rounded Rectangle 26"/>
          <p:cNvSpPr/>
          <p:nvPr/>
        </p:nvSpPr>
        <p:spPr>
          <a:xfrm>
            <a:off x="4831971" y="4907483"/>
            <a:ext cx="296176" cy="301688"/>
          </a:xfrm>
          <a:prstGeom prst="roundRect">
            <a:avLst/>
          </a:prstGeom>
          <a:solidFill>
            <a:srgbClr val="016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ounded Rectangle 6">
            <a:extLst>
              <a:ext uri="{FF2B5EF4-FFF2-40B4-BE49-F238E27FC236}">
                <a16:creationId xmlns:a16="http://schemas.microsoft.com/office/drawing/2014/main" id="{6511B364-45A4-47DD-8A41-9C685AE2CDF1}"/>
              </a:ext>
            </a:extLst>
          </p:cNvPr>
          <p:cNvSpPr/>
          <p:nvPr/>
        </p:nvSpPr>
        <p:spPr>
          <a:xfrm>
            <a:off x="2652260" y="2356153"/>
            <a:ext cx="279431" cy="27649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 name="Rounded Rectangle 6">
            <a:extLst>
              <a:ext uri="{FF2B5EF4-FFF2-40B4-BE49-F238E27FC236}">
                <a16:creationId xmlns:a16="http://schemas.microsoft.com/office/drawing/2014/main" id="{6511B364-45A4-47DD-8A41-9C685AE2CDF1}"/>
              </a:ext>
            </a:extLst>
          </p:cNvPr>
          <p:cNvSpPr/>
          <p:nvPr/>
        </p:nvSpPr>
        <p:spPr>
          <a:xfrm>
            <a:off x="2672240" y="2356646"/>
            <a:ext cx="279431" cy="27649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9" name="Picture 25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78105" y="3147122"/>
            <a:ext cx="373602" cy="380395"/>
          </a:xfrm>
          <a:prstGeom prst="rect">
            <a:avLst/>
          </a:prstGeom>
        </p:spPr>
      </p:pic>
      <p:pic>
        <p:nvPicPr>
          <p:cNvPr id="260" name="Picture 25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41105" y="3149684"/>
            <a:ext cx="373602" cy="380395"/>
          </a:xfrm>
          <a:prstGeom prst="rect">
            <a:avLst/>
          </a:prstGeom>
        </p:spPr>
      </p:pic>
      <p:pic>
        <p:nvPicPr>
          <p:cNvPr id="261" name="Picture 260">
            <a:extLst>
              <a:ext uri="{FF2B5EF4-FFF2-40B4-BE49-F238E27FC236}">
                <a16:creationId xmlns:a16="http://schemas.microsoft.com/office/drawing/2014/main" id="{A19A0D1F-EB1E-4EBB-9A8F-75D1A516988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35817" y="3375250"/>
            <a:ext cx="373602" cy="380395"/>
          </a:xfrm>
          <a:prstGeom prst="rect">
            <a:avLst/>
          </a:prstGeom>
        </p:spPr>
      </p:pic>
      <p:pic>
        <p:nvPicPr>
          <p:cNvPr id="262" name="Picture 26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20759" y="2855284"/>
            <a:ext cx="925427" cy="1141060"/>
          </a:xfrm>
          <a:prstGeom prst="rect">
            <a:avLst/>
          </a:prstGeom>
        </p:spPr>
      </p:pic>
      <p:pic>
        <p:nvPicPr>
          <p:cNvPr id="10" name="Picture 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710589" y="4406420"/>
            <a:ext cx="1295400" cy="847725"/>
          </a:xfrm>
          <a:prstGeom prst="rect">
            <a:avLst/>
          </a:prstGeom>
        </p:spPr>
      </p:pic>
      <p:pic>
        <p:nvPicPr>
          <p:cNvPr id="263" name="Picture 26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38068" y="3387507"/>
            <a:ext cx="365369" cy="372012"/>
          </a:xfrm>
          <a:prstGeom prst="rect">
            <a:avLst/>
          </a:prstGeom>
        </p:spPr>
      </p:pic>
      <p:pic>
        <p:nvPicPr>
          <p:cNvPr id="264" name="Picture 26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37816" y="3097865"/>
            <a:ext cx="362641" cy="369235"/>
          </a:xfrm>
          <a:prstGeom prst="rect">
            <a:avLst/>
          </a:prstGeom>
        </p:spPr>
      </p:pic>
      <p:pic>
        <p:nvPicPr>
          <p:cNvPr id="265" name="Picture 26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78752" y="3274639"/>
            <a:ext cx="362566" cy="369158"/>
          </a:xfrm>
          <a:prstGeom prst="rect">
            <a:avLst/>
          </a:prstGeom>
        </p:spPr>
      </p:pic>
      <p:grpSp>
        <p:nvGrpSpPr>
          <p:cNvPr id="29" name="Group 28"/>
          <p:cNvGrpSpPr/>
          <p:nvPr/>
        </p:nvGrpSpPr>
        <p:grpSpPr>
          <a:xfrm>
            <a:off x="3246186" y="3755645"/>
            <a:ext cx="4391453" cy="2051857"/>
            <a:chOff x="3246186" y="3755645"/>
            <a:chExt cx="4391453" cy="2051857"/>
          </a:xfrm>
        </p:grpSpPr>
        <p:cxnSp>
          <p:nvCxnSpPr>
            <p:cNvPr id="115" name="Straight Connector 114"/>
            <p:cNvCxnSpPr>
              <a:cxnSpLocks/>
              <a:endCxn id="167" idx="1"/>
            </p:cNvCxnSpPr>
            <p:nvPr/>
          </p:nvCxnSpPr>
          <p:spPr>
            <a:xfrm>
              <a:off x="3246186" y="3755645"/>
              <a:ext cx="855174" cy="1302683"/>
            </a:xfrm>
            <a:prstGeom prst="line">
              <a:avLst/>
            </a:prstGeom>
            <a:ln w="28575">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167" name="Rounded Rectangle 166"/>
            <p:cNvSpPr/>
            <p:nvPr/>
          </p:nvSpPr>
          <p:spPr>
            <a:xfrm>
              <a:off x="4101360" y="4309153"/>
              <a:ext cx="1761124" cy="1498349"/>
            </a:xfrm>
            <a:prstGeom prst="roundRect">
              <a:avLst/>
            </a:prstGeom>
            <a:solidFill>
              <a:srgbClr val="0167C1"/>
            </a:solidFill>
            <a:ln w="28575">
              <a:solidFill>
                <a:srgbClr val="DBDBDB">
                  <a:alpha val="50196"/>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Content Placeholder 4"/>
            <p:cNvSpPr txBox="1">
              <a:spLocks/>
            </p:cNvSpPr>
            <p:nvPr/>
          </p:nvSpPr>
          <p:spPr>
            <a:xfrm>
              <a:off x="4257901" y="4573464"/>
              <a:ext cx="1448875" cy="1000746"/>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lnSpc>
                  <a:spcPct val="100000"/>
                </a:lnSpc>
                <a:spcBef>
                  <a:spcPts val="30"/>
                </a:spcBef>
                <a:buFont typeface="Arial"/>
                <a:buNone/>
              </a:pPr>
              <a:r>
                <a:rPr lang="en-US" sz="1800" b="1" kern="0" dirty="0">
                  <a:solidFill>
                    <a:schemeClr val="bg1"/>
                  </a:solidFill>
                </a:rPr>
                <a:t>FSW POLICY</a:t>
              </a:r>
            </a:p>
            <a:p>
              <a:pPr marL="0" indent="0" algn="ctr">
                <a:lnSpc>
                  <a:spcPct val="100000"/>
                </a:lnSpc>
                <a:spcBef>
                  <a:spcPts val="30"/>
                </a:spcBef>
                <a:buFont typeface="Arial"/>
                <a:buNone/>
              </a:pPr>
              <a:r>
                <a:rPr lang="en-US" sz="1800" b="1" kern="0" dirty="0">
                  <a:solidFill>
                    <a:schemeClr val="bg1"/>
                  </a:solidFill>
                </a:rPr>
                <a:t>MANAGER</a:t>
              </a:r>
            </a:p>
          </p:txBody>
        </p:sp>
        <p:cxnSp>
          <p:nvCxnSpPr>
            <p:cNvPr id="186" name="Straight Arrow Connector 185"/>
            <p:cNvCxnSpPr/>
            <p:nvPr/>
          </p:nvCxnSpPr>
          <p:spPr>
            <a:xfrm flipV="1">
              <a:off x="5864507" y="5051409"/>
              <a:ext cx="1773132" cy="13836"/>
            </a:xfrm>
            <a:prstGeom prst="straightConnector1">
              <a:avLst/>
            </a:prstGeom>
            <a:ln w="28575">
              <a:solidFill>
                <a:srgbClr val="F15A24"/>
              </a:solidFill>
              <a:prstDash val="sysDash"/>
              <a:tailEnd type="triangle"/>
            </a:ln>
          </p:spPr>
          <p:style>
            <a:lnRef idx="1">
              <a:schemeClr val="accent1"/>
            </a:lnRef>
            <a:fillRef idx="0">
              <a:schemeClr val="accent1"/>
            </a:fillRef>
            <a:effectRef idx="0">
              <a:schemeClr val="accent1"/>
            </a:effectRef>
            <a:fontRef idx="minor">
              <a:schemeClr val="tx1"/>
            </a:fontRef>
          </p:style>
        </p:cxnSp>
      </p:grpSp>
      <p:pic>
        <p:nvPicPr>
          <p:cNvPr id="2" name="Picture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127202" y="3080271"/>
            <a:ext cx="862280" cy="1102296"/>
          </a:xfrm>
          <a:prstGeom prst="rect">
            <a:avLst/>
          </a:prstGeom>
        </p:spPr>
      </p:pic>
      <p:grpSp>
        <p:nvGrpSpPr>
          <p:cNvPr id="107" name="Group 106">
            <a:extLst>
              <a:ext uri="{FF2B5EF4-FFF2-40B4-BE49-F238E27FC236}">
                <a16:creationId xmlns:a16="http://schemas.microsoft.com/office/drawing/2014/main" id="{BD00BC4F-1E7D-42C2-B619-6BED18545605}"/>
              </a:ext>
            </a:extLst>
          </p:cNvPr>
          <p:cNvGrpSpPr/>
          <p:nvPr/>
        </p:nvGrpSpPr>
        <p:grpSpPr>
          <a:xfrm>
            <a:off x="3177852" y="2738417"/>
            <a:ext cx="4456120" cy="1467995"/>
            <a:chOff x="3181519" y="2746938"/>
            <a:chExt cx="4456120" cy="1467995"/>
          </a:xfrm>
        </p:grpSpPr>
        <p:cxnSp>
          <p:nvCxnSpPr>
            <p:cNvPr id="108" name="Straight Arrow Connector 107">
              <a:extLst>
                <a:ext uri="{FF2B5EF4-FFF2-40B4-BE49-F238E27FC236}">
                  <a16:creationId xmlns:a16="http://schemas.microsoft.com/office/drawing/2014/main" id="{22CC5FF5-820C-4179-B6F4-8EF06E0890F8}"/>
                </a:ext>
              </a:extLst>
            </p:cNvPr>
            <p:cNvCxnSpPr>
              <a:cxnSpLocks/>
            </p:cNvCxnSpPr>
            <p:nvPr/>
          </p:nvCxnSpPr>
          <p:spPr>
            <a:xfrm flipV="1">
              <a:off x="3181519" y="3467101"/>
              <a:ext cx="4456120" cy="13738"/>
            </a:xfrm>
            <a:prstGeom prst="straightConnector1">
              <a:avLst/>
            </a:prstGeom>
            <a:ln w="12700">
              <a:solidFill>
                <a:schemeClr val="tx1">
                  <a:lumMod val="65000"/>
                  <a:lumOff val="35000"/>
                </a:schemeClr>
              </a:solidFill>
              <a:prstDash val="dash"/>
              <a:tailEnd type="triangle"/>
            </a:ln>
          </p:spPr>
          <p:style>
            <a:lnRef idx="1">
              <a:schemeClr val="dk1"/>
            </a:lnRef>
            <a:fillRef idx="0">
              <a:schemeClr val="dk1"/>
            </a:fillRef>
            <a:effectRef idx="0">
              <a:schemeClr val="dk1"/>
            </a:effectRef>
            <a:fontRef idx="minor">
              <a:schemeClr val="tx1"/>
            </a:fontRef>
          </p:style>
        </p:cxnSp>
        <p:sp>
          <p:nvSpPr>
            <p:cNvPr id="109" name="Rounded Rectangle 115">
              <a:extLst>
                <a:ext uri="{FF2B5EF4-FFF2-40B4-BE49-F238E27FC236}">
                  <a16:creationId xmlns:a16="http://schemas.microsoft.com/office/drawing/2014/main" id="{101715ED-1A78-4272-A744-3450805CB959}"/>
                </a:ext>
              </a:extLst>
            </p:cNvPr>
            <p:cNvSpPr/>
            <p:nvPr/>
          </p:nvSpPr>
          <p:spPr>
            <a:xfrm>
              <a:off x="4103383" y="2746938"/>
              <a:ext cx="1761124" cy="1467995"/>
            </a:xfrm>
            <a:prstGeom prst="roundRect">
              <a:avLst/>
            </a:prstGeom>
            <a:solidFill>
              <a:schemeClr val="accent4">
                <a:lumMod val="20000"/>
                <a:lumOff val="80000"/>
              </a:schemeClr>
            </a:solidFill>
            <a:ln w="28575">
              <a:solidFill>
                <a:schemeClr val="accent3">
                  <a:lumMod val="40000"/>
                  <a:lumOff val="6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388378" y="2135214"/>
            <a:ext cx="925131" cy="2610166"/>
            <a:chOff x="-1208109" y="2149926"/>
            <a:chExt cx="925131" cy="2610166"/>
          </a:xfrm>
        </p:grpSpPr>
        <p:pic>
          <p:nvPicPr>
            <p:cNvPr id="96" name="Picture 9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06554" y="3148154"/>
              <a:ext cx="922020" cy="632460"/>
            </a:xfrm>
            <a:prstGeom prst="rect">
              <a:avLst/>
            </a:prstGeom>
          </p:spPr>
        </p:pic>
        <p:pic>
          <p:nvPicPr>
            <p:cNvPr id="97" name="Picture 9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08109" y="2149926"/>
              <a:ext cx="925131" cy="634594"/>
            </a:xfrm>
            <a:prstGeom prst="rect">
              <a:avLst/>
            </a:prstGeom>
          </p:spPr>
        </p:pic>
        <p:pic>
          <p:nvPicPr>
            <p:cNvPr id="98" name="Picture 9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206554" y="4127632"/>
              <a:ext cx="922020" cy="632460"/>
            </a:xfrm>
            <a:prstGeom prst="rect">
              <a:avLst/>
            </a:prstGeom>
          </p:spPr>
        </p:pic>
      </p:grpSp>
      <p:grpSp>
        <p:nvGrpSpPr>
          <p:cNvPr id="99" name="Group 98"/>
          <p:cNvGrpSpPr/>
          <p:nvPr/>
        </p:nvGrpSpPr>
        <p:grpSpPr>
          <a:xfrm>
            <a:off x="11376782" y="1955733"/>
            <a:ext cx="457200" cy="2615918"/>
            <a:chOff x="11376782" y="1955733"/>
            <a:chExt cx="457200" cy="2615918"/>
          </a:xfrm>
        </p:grpSpPr>
        <p:pic>
          <p:nvPicPr>
            <p:cNvPr id="100" name="Picture 9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376782" y="1955733"/>
              <a:ext cx="457200" cy="457200"/>
            </a:xfrm>
            <a:prstGeom prst="rect">
              <a:avLst/>
            </a:prstGeom>
          </p:spPr>
        </p:pic>
        <p:pic>
          <p:nvPicPr>
            <p:cNvPr id="101" name="Picture 10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376782" y="2662457"/>
              <a:ext cx="457200" cy="457200"/>
            </a:xfrm>
            <a:prstGeom prst="rect">
              <a:avLst/>
            </a:prstGeom>
          </p:spPr>
        </p:pic>
        <p:pic>
          <p:nvPicPr>
            <p:cNvPr id="102" name="Picture 10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376782" y="3359822"/>
              <a:ext cx="457200" cy="457200"/>
            </a:xfrm>
            <a:prstGeom prst="rect">
              <a:avLst/>
            </a:prstGeom>
          </p:spPr>
        </p:pic>
        <p:pic>
          <p:nvPicPr>
            <p:cNvPr id="106" name="Picture 10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376782" y="4114451"/>
              <a:ext cx="457200" cy="457200"/>
            </a:xfrm>
            <a:prstGeom prst="rect">
              <a:avLst/>
            </a:prstGeom>
          </p:spPr>
        </p:pic>
      </p:grpSp>
      <p:sp>
        <p:nvSpPr>
          <p:cNvPr id="5" name="TextBox 4">
            <a:extLst>
              <a:ext uri="{FF2B5EF4-FFF2-40B4-BE49-F238E27FC236}">
                <a16:creationId xmlns:a16="http://schemas.microsoft.com/office/drawing/2014/main" id="{B56C312D-9183-4C95-87C7-2C61AA248254}"/>
              </a:ext>
            </a:extLst>
          </p:cNvPr>
          <p:cNvSpPr txBox="1"/>
          <p:nvPr/>
        </p:nvSpPr>
        <p:spPr>
          <a:xfrm>
            <a:off x="9963398" y="5490376"/>
            <a:ext cx="1223797" cy="338554"/>
          </a:xfrm>
          <a:prstGeom prst="rect">
            <a:avLst/>
          </a:prstGeom>
          <a:noFill/>
        </p:spPr>
        <p:txBody>
          <a:bodyPr wrap="none" rtlCol="0">
            <a:spAutoFit/>
          </a:bodyPr>
          <a:lstStyle/>
          <a:p>
            <a:r>
              <a:rPr lang="en-US" sz="1600" b="1" dirty="0">
                <a:solidFill>
                  <a:srgbClr val="0167C1"/>
                </a:solidFill>
              </a:rPr>
              <a:t>CCA / SCB</a:t>
            </a:r>
          </a:p>
        </p:txBody>
      </p:sp>
      <p:pic>
        <p:nvPicPr>
          <p:cNvPr id="11" name="Picture 1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0071901" y="4400635"/>
            <a:ext cx="911191" cy="1091625"/>
          </a:xfrm>
          <a:prstGeom prst="rect">
            <a:avLst/>
          </a:prstGeom>
        </p:spPr>
      </p:pic>
      <p:pic>
        <p:nvPicPr>
          <p:cNvPr id="12" name="Picture 1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063572" y="4400635"/>
            <a:ext cx="911191" cy="1091625"/>
          </a:xfrm>
          <a:prstGeom prst="rect">
            <a:avLst/>
          </a:prstGeom>
        </p:spPr>
      </p:pic>
      <p:pic>
        <p:nvPicPr>
          <p:cNvPr id="13" name="Picture 1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063572" y="4400635"/>
            <a:ext cx="911191" cy="1091625"/>
          </a:xfrm>
          <a:prstGeom prst="rect">
            <a:avLst/>
          </a:prstGeom>
        </p:spPr>
      </p:pic>
      <p:sp>
        <p:nvSpPr>
          <p:cNvPr id="111" name="Rounded Rectangle 110"/>
          <p:cNvSpPr/>
          <p:nvPr/>
        </p:nvSpPr>
        <p:spPr>
          <a:xfrm>
            <a:off x="2407653" y="5962817"/>
            <a:ext cx="159324" cy="159324"/>
          </a:xfrm>
          <a:prstGeom prst="roundRect">
            <a:avLst/>
          </a:prstGeom>
          <a:solidFill>
            <a:srgbClr val="019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p:cNvSpPr txBox="1"/>
          <p:nvPr/>
        </p:nvSpPr>
        <p:spPr>
          <a:xfrm>
            <a:off x="2529371" y="5883024"/>
            <a:ext cx="1652504" cy="338554"/>
          </a:xfrm>
          <a:prstGeom prst="rect">
            <a:avLst/>
          </a:prstGeom>
          <a:noFill/>
        </p:spPr>
        <p:txBody>
          <a:bodyPr wrap="none" rtlCol="0">
            <a:spAutoFit/>
          </a:bodyPr>
          <a:lstStyle/>
          <a:p>
            <a:r>
              <a:rPr lang="en-US" sz="1600" dirty="0">
                <a:latin typeface="Avenir LT Std 55 Roman" panose="020B0703020203020204" pitchFamily="34" charset="0"/>
              </a:rPr>
              <a:t>Protected Data</a:t>
            </a:r>
          </a:p>
        </p:txBody>
      </p:sp>
      <p:sp>
        <p:nvSpPr>
          <p:cNvPr id="120" name="Content Placeholder 4"/>
          <p:cNvSpPr txBox="1">
            <a:spLocks/>
          </p:cNvSpPr>
          <p:nvPr/>
        </p:nvSpPr>
        <p:spPr>
          <a:xfrm>
            <a:off x="4282872" y="3068088"/>
            <a:ext cx="1448875" cy="76316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eaLnBrk="1" hangingPunct="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eaLnBrk="1" hangingPunct="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eaLnBrk="1" hangingPunct="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lgn="ctr">
              <a:lnSpc>
                <a:spcPct val="100000"/>
              </a:lnSpc>
              <a:spcBef>
                <a:spcPts val="30"/>
              </a:spcBef>
              <a:buFont typeface="Arial"/>
              <a:buNone/>
            </a:pPr>
            <a:r>
              <a:rPr lang="en-US" sz="2000" b="1" kern="0" dirty="0">
                <a:solidFill>
                  <a:schemeClr val="bg2">
                    <a:lumMod val="50000"/>
                  </a:schemeClr>
                </a:solidFill>
              </a:rPr>
              <a:t>BACKUP SOFTWARE</a:t>
            </a:r>
          </a:p>
        </p:txBody>
      </p:sp>
    </p:spTree>
    <p:extLst>
      <p:ext uri="{BB962C8B-B14F-4D97-AF65-F5344CB8AC3E}">
        <p14:creationId xmlns:p14="http://schemas.microsoft.com/office/powerpoint/2010/main" val="523345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31000" decel="69000" fill="hold" grpId="0" nodeType="clickEffect">
                                  <p:stCondLst>
                                    <p:cond delay="0"/>
                                  </p:stCondLst>
                                  <p:childTnLst>
                                    <p:animMotion origin="layout" path="M 3.54167E-6 -0.00023 C 0.06041 0.0581 0.18203 0.14791 0.18242 0.14375 C 0.18151 0.14653 0.45338 0.14514 0.45195 0.14398 C 0.45534 0.14467 0.53359 0.16319 0.575 0.16944 " pathEditMode="relative" rAng="0" ptsTypes="AAAA">
                                      <p:cBhvr>
                                        <p:cTn id="15" dur="1300" fill="hold"/>
                                        <p:tgtEl>
                                          <p:spTgt spid="257"/>
                                        </p:tgtEl>
                                        <p:attrNameLst>
                                          <p:attrName>ppt_x</p:attrName>
                                          <p:attrName>ppt_y</p:attrName>
                                        </p:attrNameLst>
                                      </p:cBhvr>
                                      <p:rCtr x="28750" y="8472"/>
                                    </p:animMotion>
                                  </p:childTnLst>
                                  <p:subTnLst>
                                    <p:set>
                                      <p:cBhvr override="childStyle">
                                        <p:cTn dur="1" fill="hold" display="0" masterRel="sameClick" afterEffect="1">
                                          <p:stCondLst>
                                            <p:cond evt="end" delay="0">
                                              <p:tn val="14"/>
                                            </p:cond>
                                          </p:stCondLst>
                                        </p:cTn>
                                        <p:tgtEl>
                                          <p:spTgt spid="257"/>
                                        </p:tgtEl>
                                        <p:attrNameLst>
                                          <p:attrName>style.visibility</p:attrName>
                                        </p:attrNameLst>
                                      </p:cBhvr>
                                      <p:to>
                                        <p:strVal val="hidden"/>
                                      </p:to>
                                    </p:set>
                                  </p:subTnLst>
                                </p:cTn>
                              </p:par>
                            </p:childTnLst>
                          </p:cTn>
                        </p:par>
                        <p:par>
                          <p:cTn id="16" fill="hold">
                            <p:stCondLst>
                              <p:cond delay="1300"/>
                            </p:stCondLst>
                            <p:childTnLst>
                              <p:par>
                                <p:cTn id="17" presetID="1" presetClass="entr" presetSubtype="0" fill="hold" nodeType="afterEffect">
                                  <p:stCondLst>
                                    <p:cond delay="0"/>
                                  </p:stCondLst>
                                  <p:childTnLst>
                                    <p:set>
                                      <p:cBhvr>
                                        <p:cTn id="18" dur="1" fill="hold">
                                          <p:stCondLst>
                                            <p:cond delay="9"/>
                                          </p:stCondLst>
                                        </p:cTn>
                                        <p:tgtEl>
                                          <p:spTgt spid="256"/>
                                        </p:tgtEl>
                                        <p:attrNameLst>
                                          <p:attrName>style.visibility</p:attrName>
                                        </p:attrNameLst>
                                      </p:cBhvr>
                                      <p:to>
                                        <p:strVal val="visible"/>
                                      </p:to>
                                    </p:set>
                                  </p:childTnLst>
                                </p:cTn>
                              </p:par>
                              <p:par>
                                <p:cTn id="19" presetID="0" presetClass="path" presetSubtype="0" accel="36000" decel="64000" fill="hold" grpId="0" nodeType="withEffect">
                                  <p:stCondLst>
                                    <p:cond delay="0"/>
                                  </p:stCondLst>
                                  <p:childTnLst>
                                    <p:animMotion origin="layout" path="M 1.45833E-6 3.7037E-6 L 1.45833E-6 3.7037E-6 C 0.01133 -0.00139 0.01315 -0.00139 0.02357 -0.00347 C 0.03763 -0.00625 0.02552 -0.00417 0.03841 -0.00695 C 0.04037 -0.00741 0.05287 -0.00972 0.05521 -0.01042 C 0.07617 -0.01736 0.05013 -0.01111 0.07096 -0.01574 C 0.09271 -0.03033 0.07487 -0.01991 0.12227 -0.02454 C 0.1263 -0.025 0.13021 -0.02616 0.13412 -0.02639 C 0.15951 -0.02685 0.18477 -0.02639 0.21016 -0.02639 L 0.65234 0.03171 " pathEditMode="relative" ptsTypes="AAAAAAAAAA">
                                      <p:cBhvr>
                                        <p:cTn id="20" dur="1250" fill="hold"/>
                                        <p:tgtEl>
                                          <p:spTgt spid="225"/>
                                        </p:tgtEl>
                                        <p:attrNameLst>
                                          <p:attrName>ppt_x</p:attrName>
                                          <p:attrName>ppt_y</p:attrName>
                                        </p:attrNameLst>
                                      </p:cBhvr>
                                    </p:animMotion>
                                  </p:childTnLst>
                                  <p:subTnLst>
                                    <p:set>
                                      <p:cBhvr override="childStyle">
                                        <p:cTn dur="1" fill="hold" display="0" masterRel="sameClick" afterEffect="1">
                                          <p:stCondLst>
                                            <p:cond evt="end" delay="0">
                                              <p:tn val="19"/>
                                            </p:cond>
                                          </p:stCondLst>
                                        </p:cTn>
                                        <p:tgtEl>
                                          <p:spTgt spid="225"/>
                                        </p:tgtEl>
                                        <p:attrNameLst>
                                          <p:attrName>style.visibility</p:attrName>
                                        </p:attrNameLst>
                                      </p:cBhvr>
                                      <p:to>
                                        <p:strVal val="hidden"/>
                                      </p:to>
                                    </p:set>
                                  </p:subTnLst>
                                </p:cTn>
                              </p:par>
                            </p:childTnLst>
                          </p:cTn>
                        </p:par>
                        <p:par>
                          <p:cTn id="21" fill="hold">
                            <p:stCondLst>
                              <p:cond delay="2550"/>
                            </p:stCondLst>
                            <p:childTnLst>
                              <p:par>
                                <p:cTn id="22" presetID="10"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250"/>
                                        <p:tgtEl>
                                          <p:spTgt spid="25"/>
                                        </p:tgtEl>
                                      </p:cBhvr>
                                    </p:animEffect>
                                  </p:childTnLst>
                                </p:cTn>
                              </p:par>
                            </p:childTnLst>
                          </p:cTn>
                        </p:par>
                        <p:par>
                          <p:cTn id="25" fill="hold">
                            <p:stCondLst>
                              <p:cond delay="2800"/>
                            </p:stCondLst>
                            <p:childTnLst>
                              <p:par>
                                <p:cTn id="26" presetID="0" presetClass="path" presetSubtype="0" accel="28000" decel="72000" fill="hold" nodeType="afterEffect">
                                  <p:stCondLst>
                                    <p:cond delay="0"/>
                                  </p:stCondLst>
                                  <p:childTnLst>
                                    <p:animMotion origin="layout" path="M 6.25E-7 7.40741E-7 L 0.18346 0.25417 L 0.64935 0.24167 " pathEditMode="relative" ptsTypes="AAA">
                                      <p:cBhvr>
                                        <p:cTn id="27" dur="1250" fill="hold"/>
                                        <p:tgtEl>
                                          <p:spTgt spid="259"/>
                                        </p:tgtEl>
                                        <p:attrNameLst>
                                          <p:attrName>ppt_x</p:attrName>
                                          <p:attrName>ppt_y</p:attrName>
                                        </p:attrNameLst>
                                      </p:cBhvr>
                                    </p:animMotion>
                                  </p:childTnLst>
                                  <p:subTnLst>
                                    <p:set>
                                      <p:cBhvr override="childStyle">
                                        <p:cTn dur="1" fill="hold" display="0" masterRel="sameClick" afterEffect="1">
                                          <p:stCondLst>
                                            <p:cond evt="end" delay="0">
                                              <p:tn val="26"/>
                                            </p:cond>
                                          </p:stCondLst>
                                        </p:cTn>
                                        <p:tgtEl>
                                          <p:spTgt spid="259"/>
                                        </p:tgtEl>
                                        <p:attrNameLst>
                                          <p:attrName>style.visibility</p:attrName>
                                        </p:attrNameLst>
                                      </p:cBhvr>
                                      <p:to>
                                        <p:strVal val="hidden"/>
                                      </p:to>
                                    </p:set>
                                  </p:subTnLst>
                                </p:cTn>
                              </p:par>
                            </p:childTnLst>
                          </p:cTn>
                        </p:par>
                        <p:par>
                          <p:cTn id="28" fill="hold">
                            <p:stCondLst>
                              <p:cond delay="4050"/>
                            </p:stCondLst>
                            <p:childTnLst>
                              <p:par>
                                <p:cTn id="29" presetID="10"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0" presetClass="path" presetSubtype="0" accel="50000" decel="50000" fill="hold" nodeType="withEffect">
                                  <p:stCondLst>
                                    <p:cond delay="0"/>
                                  </p:stCondLst>
                                  <p:childTnLst>
                                    <p:animMotion origin="layout" path="M 2.08333E-6 -3.7037E-7 L 2.08333E-6 -3.7037E-7 C 0.00222 0.00694 0.0043 0.01412 0.0069 0.02083 C 0.01029 0.03009 0.01771 0.04722 0.01771 0.04722 L 0.17071 0.26319 L 0.6375 0.23842 " pathEditMode="relative" ptsTypes="AAAAAA">
                                      <p:cBhvr>
                                        <p:cTn id="33" dur="1250" fill="hold"/>
                                        <p:tgtEl>
                                          <p:spTgt spid="260"/>
                                        </p:tgtEl>
                                        <p:attrNameLst>
                                          <p:attrName>ppt_x</p:attrName>
                                          <p:attrName>ppt_y</p:attrName>
                                        </p:attrNameLst>
                                      </p:cBhvr>
                                    </p:animMotion>
                                  </p:childTnLst>
                                  <p:subTnLst>
                                    <p:set>
                                      <p:cBhvr override="childStyle">
                                        <p:cTn dur="1" fill="hold" display="0" masterRel="sameClick" afterEffect="1">
                                          <p:stCondLst>
                                            <p:cond evt="end" delay="0">
                                              <p:tn val="32"/>
                                            </p:cond>
                                          </p:stCondLst>
                                        </p:cTn>
                                        <p:tgtEl>
                                          <p:spTgt spid="260"/>
                                        </p:tgtEl>
                                        <p:attrNameLst>
                                          <p:attrName>style.visibility</p:attrName>
                                        </p:attrNameLst>
                                      </p:cBhvr>
                                      <p:to>
                                        <p:strVal val="hidden"/>
                                      </p:to>
                                    </p:set>
                                  </p:subTnLst>
                                </p:cTn>
                              </p:par>
                            </p:childTnLst>
                          </p:cTn>
                        </p:par>
                        <p:par>
                          <p:cTn id="34" fill="hold">
                            <p:stCondLst>
                              <p:cond delay="5300"/>
                            </p:stCondLst>
                            <p:childTnLst>
                              <p:par>
                                <p:cTn id="35" presetID="10"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0" presetClass="path" presetSubtype="0" accel="50000" decel="50000" fill="hold" nodeType="withEffect">
                                  <p:stCondLst>
                                    <p:cond delay="0"/>
                                  </p:stCondLst>
                                  <p:childTnLst>
                                    <p:animMotion origin="layout" path="M -4.16667E-7 2.59259E-6 L 0.17461 0.23171 L 0.62865 0.21921 " pathEditMode="relative" rAng="0" ptsTypes="AAA">
                                      <p:cBhvr>
                                        <p:cTn id="39" dur="1250" fill="hold"/>
                                        <p:tgtEl>
                                          <p:spTgt spid="261"/>
                                        </p:tgtEl>
                                        <p:attrNameLst>
                                          <p:attrName>ppt_x</p:attrName>
                                          <p:attrName>ppt_y</p:attrName>
                                        </p:attrNameLst>
                                      </p:cBhvr>
                                      <p:rCtr x="31432" y="11574"/>
                                    </p:animMotion>
                                  </p:childTnLst>
                                  <p:subTnLst>
                                    <p:set>
                                      <p:cBhvr override="childStyle">
                                        <p:cTn dur="1" fill="hold" display="0" masterRel="sameClick" afterEffect="1">
                                          <p:stCondLst>
                                            <p:cond evt="end" delay="0">
                                              <p:tn val="38"/>
                                            </p:cond>
                                          </p:stCondLst>
                                        </p:cTn>
                                        <p:tgtEl>
                                          <p:spTgt spid="261"/>
                                        </p:tgtEl>
                                        <p:attrNameLst>
                                          <p:attrName>style.visibility</p:attrName>
                                        </p:attrNameLst>
                                      </p:cBhvr>
                                      <p:to>
                                        <p:strVal val="hidden"/>
                                      </p:to>
                                    </p:set>
                                  </p:subTnLst>
                                </p:cTn>
                              </p:par>
                            </p:childTnLst>
                          </p:cTn>
                        </p:par>
                        <p:par>
                          <p:cTn id="40" fill="hold">
                            <p:stCondLst>
                              <p:cond delay="6550"/>
                            </p:stCondLst>
                            <p:childTnLst>
                              <p:par>
                                <p:cTn id="41" presetID="10"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7050"/>
                            </p:stCondLst>
                            <p:childTnLst>
                              <p:par>
                                <p:cTn id="45" presetID="42"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1000"/>
                                        <p:tgtEl>
                                          <p:spTgt spid="5"/>
                                        </p:tgtEl>
                                      </p:cBhvr>
                                    </p:animEffect>
                                    <p:anim calcmode="lin" valueType="num">
                                      <p:cBhvr>
                                        <p:cTn id="48" dur="1000" fill="hold"/>
                                        <p:tgtEl>
                                          <p:spTgt spid="5"/>
                                        </p:tgtEl>
                                        <p:attrNameLst>
                                          <p:attrName>ppt_x</p:attrName>
                                        </p:attrNameLst>
                                      </p:cBhvr>
                                      <p:tavLst>
                                        <p:tav tm="0">
                                          <p:val>
                                            <p:strVal val="#ppt_x"/>
                                          </p:val>
                                        </p:tav>
                                        <p:tav tm="100000">
                                          <p:val>
                                            <p:strVal val="#ppt_x"/>
                                          </p:val>
                                        </p:tav>
                                      </p:tavLst>
                                    </p:anim>
                                    <p:anim calcmode="lin" valueType="num">
                                      <p:cBhvr>
                                        <p:cTn id="4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1" nodeType="clickEffect">
                                  <p:stCondLst>
                                    <p:cond delay="0"/>
                                  </p:stCondLst>
                                  <p:childTnLst>
                                    <p:set>
                                      <p:cBhvr>
                                        <p:cTn id="53" dur="1" fill="hold">
                                          <p:stCondLst>
                                            <p:cond delay="0"/>
                                          </p:stCondLst>
                                        </p:cTn>
                                        <p:tgtEl>
                                          <p:spTgt spid="27"/>
                                        </p:tgtEl>
                                        <p:attrNameLst>
                                          <p:attrName>style.visibility</p:attrName>
                                        </p:attrNameLst>
                                      </p:cBhvr>
                                      <p:to>
                                        <p:strVal val="visible"/>
                                      </p:to>
                                    </p:set>
                                  </p:childTnLst>
                                </p:cTn>
                              </p:par>
                            </p:childTnLst>
                          </p:cTn>
                        </p:par>
                        <p:par>
                          <p:cTn id="54" fill="hold">
                            <p:stCondLst>
                              <p:cond delay="0"/>
                            </p:stCondLst>
                            <p:childTnLst>
                              <p:par>
                                <p:cTn id="55" presetID="0" presetClass="path" presetSubtype="0" accel="50000" decel="50000" fill="hold" grpId="0" nodeType="afterEffect">
                                  <p:stCondLst>
                                    <p:cond delay="0"/>
                                  </p:stCondLst>
                                  <p:childTnLst>
                                    <p:animMotion origin="layout" path="M -1.04167E-6 4.07407E-6 L 0.46172 -0.17801 " pathEditMode="relative" rAng="0" ptsTypes="AA">
                                      <p:cBhvr>
                                        <p:cTn id="56" dur="1750" fill="hold"/>
                                        <p:tgtEl>
                                          <p:spTgt spid="27"/>
                                        </p:tgtEl>
                                        <p:attrNameLst>
                                          <p:attrName>ppt_x</p:attrName>
                                          <p:attrName>ppt_y</p:attrName>
                                        </p:attrNameLst>
                                      </p:cBhvr>
                                      <p:rCtr x="23086" y="-8912"/>
                                    </p:animMotion>
                                  </p:childTnLst>
                                  <p:subTnLst>
                                    <p:set>
                                      <p:cBhvr override="childStyle">
                                        <p:cTn dur="1" fill="hold" display="0" masterRel="sameClick" afterEffect="1">
                                          <p:stCondLst>
                                            <p:cond evt="end" delay="0">
                                              <p:tn val="55"/>
                                            </p:cond>
                                          </p:stCondLst>
                                        </p:cTn>
                                        <p:tgtEl>
                                          <p:spTgt spid="27"/>
                                        </p:tgtEl>
                                        <p:attrNameLst>
                                          <p:attrName>style.visibility</p:attrName>
                                        </p:attrNameLst>
                                      </p:cBhvr>
                                      <p:to>
                                        <p:strVal val="hidden"/>
                                      </p:to>
                                    </p:set>
                                  </p:subTnLst>
                                </p:cTn>
                              </p:par>
                            </p:childTnLst>
                          </p:cTn>
                        </p:par>
                        <p:par>
                          <p:cTn id="57" fill="hold">
                            <p:stCondLst>
                              <p:cond delay="1750"/>
                            </p:stCondLst>
                            <p:childTnLst>
                              <p:par>
                                <p:cTn id="58" presetID="10"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animBg="1"/>
      <p:bldP spid="27" grpId="0" animBg="1"/>
      <p:bldP spid="27" grpId="1" animBg="1"/>
      <p:bldP spid="257" grpId="0" animBg="1"/>
      <p:bldP spid="5" grpId="0"/>
      <p:bldP spid="120" grpId="0"/>
    </p:bldLst>
  </p:timing>
</p:sld>
</file>

<file path=ppt/theme/theme1.xml><?xml version="1.0" encoding="utf-8"?>
<a:theme xmlns:a="http://schemas.openxmlformats.org/drawingml/2006/main" name="restorVaul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estorVault Template" id="{E2C243A7-0398-4BE8-9DE4-8B9B5197443E}" vid="{9594E336-21ED-474D-BBCD-72ABD32AC3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10400</TotalTime>
  <Words>2399</Words>
  <Application>Microsoft Office PowerPoint</Application>
  <PresentationFormat>Widescreen</PresentationFormat>
  <Paragraphs>526</Paragraphs>
  <Slides>29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Avenir LT 65 Medium</vt:lpstr>
      <vt:lpstr>Avenir LT Std 55 Roman</vt:lpstr>
      <vt:lpstr>Avenir LT Std 65 Medium</vt:lpstr>
      <vt:lpstr>Calibri</vt:lpstr>
      <vt:lpstr>restorVault</vt:lpstr>
      <vt:lpstr>  Virtual Cloud Storage</vt:lpstr>
      <vt:lpstr>Introducing restorVault</vt:lpstr>
      <vt:lpstr>Data is growing 61% per year But cloud storage prices are only falling 5-10% per year</vt:lpstr>
      <vt:lpstr>Industries and Applications Most Impacted</vt:lpstr>
      <vt:lpstr>Compliance Data Growth next 12-24 months </vt:lpstr>
      <vt:lpstr>Storage Challenges for compliance data</vt:lpstr>
      <vt:lpstr>How does restorVault  assure ECM compliance with 80% lower costs?</vt:lpstr>
      <vt:lpstr>Public Cloud Storage OS, Db and Data ghosted to the Cloud</vt:lpstr>
      <vt:lpstr>Public Cloud Storage with restorVault OS, Db and ghosted to the Cloud, unstructured data moved to rV</vt:lpstr>
      <vt:lpstr>restorVault – Compliance Assured</vt:lpstr>
      <vt:lpstr>Trusted Systems compliant storage</vt:lpstr>
      <vt:lpstr>500x faster disaster recovery and copy data</vt:lpstr>
      <vt:lpstr>Up to 80% lower storage costs</vt:lpstr>
      <vt:lpstr>Virtual Cloud Storage Summary</vt:lpstr>
      <vt:lpstr>Cloud Storage Comparison</vt:lpstr>
      <vt:lpstr> SPARE SLIDES</vt:lpstr>
      <vt:lpstr>Virtual Cloud Storage Use Cases</vt:lpstr>
      <vt:lpstr>Vaults: two secure data retention methods with differing versioning and retention policies</vt:lpstr>
      <vt:lpstr>Access: two ways to virtualize access to data retained and protected in CCA/SCB vaults</vt:lpstr>
      <vt:lpstr>Lower storage, backup and copy data costs</vt:lpstr>
      <vt:lpstr>ECM Before and After restorVault (with Local Backup)</vt:lpstr>
      <vt:lpstr>restorVault Offload Data Virtualization (ODV) Conserves primary storage capacity – Inactive unstructured data moved to rV</vt:lpstr>
      <vt:lpstr>restorVault Offload Data Virtualization (ODV) Conserves primary storage capacity – Inactive unstructured data moved to rV</vt:lpstr>
      <vt:lpstr>restorVault Copy Data Virtualization (CDV) Replicate systems multiple times, with almost zero additional cloud storage</vt:lpstr>
      <vt:lpstr>restorVault Copy Data Virtualization (CDV) Replicate systems multiple times, with almost zero additional cloud storage</vt:lpstr>
      <vt:lpstr>restorVault FSW and Policy Manager </vt:lpstr>
      <vt:lpstr>Prem to Cloud Template</vt:lpstr>
      <vt:lpstr>Icons</vt:lpstr>
      <vt:lpstr>restorVault redundant data centers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Cowtan</dc:creator>
  <cp:lastModifiedBy>Mark Cowtan</cp:lastModifiedBy>
  <cp:revision>815</cp:revision>
  <cp:lastPrinted>2021-01-28T17:56:32Z</cp:lastPrinted>
  <dcterms:created xsi:type="dcterms:W3CDTF">2021-01-11T20:29:10Z</dcterms:created>
  <dcterms:modified xsi:type="dcterms:W3CDTF">2021-02-19T22:25:55Z</dcterms:modified>
</cp:coreProperties>
</file>